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6"/>
  </p:notesMasterIdLst>
  <p:handoutMasterIdLst>
    <p:handoutMasterId r:id="rId57"/>
  </p:handoutMasterIdLst>
  <p:sldIdLst>
    <p:sldId id="299" r:id="rId2"/>
    <p:sldId id="257" r:id="rId3"/>
    <p:sldId id="258" r:id="rId4"/>
    <p:sldId id="256" r:id="rId5"/>
    <p:sldId id="259" r:id="rId6"/>
    <p:sldId id="260" r:id="rId7"/>
    <p:sldId id="268" r:id="rId8"/>
    <p:sldId id="277" r:id="rId9"/>
    <p:sldId id="309" r:id="rId10"/>
    <p:sldId id="264" r:id="rId11"/>
    <p:sldId id="266" r:id="rId12"/>
    <p:sldId id="271" r:id="rId13"/>
    <p:sldId id="261" r:id="rId14"/>
    <p:sldId id="267" r:id="rId15"/>
    <p:sldId id="272" r:id="rId16"/>
    <p:sldId id="263" r:id="rId17"/>
    <p:sldId id="273" r:id="rId18"/>
    <p:sldId id="274" r:id="rId19"/>
    <p:sldId id="276" r:id="rId20"/>
    <p:sldId id="300" r:id="rId21"/>
    <p:sldId id="301" r:id="rId22"/>
    <p:sldId id="262" r:id="rId23"/>
    <p:sldId id="280" r:id="rId24"/>
    <p:sldId id="310" r:id="rId25"/>
    <p:sldId id="282" r:id="rId26"/>
    <p:sldId id="311" r:id="rId27"/>
    <p:sldId id="283" r:id="rId28"/>
    <p:sldId id="312" r:id="rId29"/>
    <p:sldId id="284" r:id="rId30"/>
    <p:sldId id="285" r:id="rId31"/>
    <p:sldId id="313" r:id="rId32"/>
    <p:sldId id="287" r:id="rId33"/>
    <p:sldId id="296" r:id="rId34"/>
    <p:sldId id="308" r:id="rId35"/>
    <p:sldId id="314" r:id="rId36"/>
    <p:sldId id="297" r:id="rId37"/>
    <p:sldId id="302" r:id="rId38"/>
    <p:sldId id="298" r:id="rId39"/>
    <p:sldId id="303" r:id="rId40"/>
    <p:sldId id="305" r:id="rId41"/>
    <p:sldId id="306" r:id="rId42"/>
    <p:sldId id="307" r:id="rId43"/>
    <p:sldId id="288" r:id="rId44"/>
    <p:sldId id="289" r:id="rId45"/>
    <p:sldId id="290" r:id="rId46"/>
    <p:sldId id="317" r:id="rId47"/>
    <p:sldId id="291" r:id="rId48"/>
    <p:sldId id="315" r:id="rId49"/>
    <p:sldId id="318" r:id="rId50"/>
    <p:sldId id="292" r:id="rId51"/>
    <p:sldId id="293" r:id="rId52"/>
    <p:sldId id="294" r:id="rId53"/>
    <p:sldId id="295" r:id="rId54"/>
    <p:sldId id="316" r:id="rId55"/>
  </p:sldIdLst>
  <p:sldSz cx="12192000" cy="6858000"/>
  <p:notesSz cx="6858000" cy="93138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70" d="100"/>
          <a:sy n="70" d="100"/>
        </p:scale>
        <p:origin x="73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73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7311"/>
          </a:xfrm>
          <a:prstGeom prst="rect">
            <a:avLst/>
          </a:prstGeom>
        </p:spPr>
        <p:txBody>
          <a:bodyPr vert="horz" lIns="91440" tIns="45720" rIns="91440" bIns="45720" rtlCol="0"/>
          <a:lstStyle>
            <a:lvl1pPr algn="r">
              <a:defRPr sz="1200"/>
            </a:lvl1pPr>
          </a:lstStyle>
          <a:p>
            <a:fld id="{F7DA6E1D-4A5D-4495-96D8-AF2903616373}" type="datetimeFigureOut">
              <a:rPr lang="en-US" smtClean="0"/>
              <a:t>9/30/2014</a:t>
            </a:fld>
            <a:endParaRPr lang="en-US"/>
          </a:p>
        </p:txBody>
      </p:sp>
      <p:sp>
        <p:nvSpPr>
          <p:cNvPr id="4" name="Footer Placeholder 3"/>
          <p:cNvSpPr>
            <a:spLocks noGrp="1"/>
          </p:cNvSpPr>
          <p:nvPr>
            <p:ph type="ftr" sz="quarter" idx="2"/>
          </p:nvPr>
        </p:nvSpPr>
        <p:spPr>
          <a:xfrm>
            <a:off x="0" y="8846554"/>
            <a:ext cx="2971800" cy="46731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46554"/>
            <a:ext cx="2971800" cy="467310"/>
          </a:xfrm>
          <a:prstGeom prst="rect">
            <a:avLst/>
          </a:prstGeom>
        </p:spPr>
        <p:txBody>
          <a:bodyPr vert="horz" lIns="91440" tIns="45720" rIns="91440" bIns="45720" rtlCol="0" anchor="b"/>
          <a:lstStyle>
            <a:lvl1pPr algn="r">
              <a:defRPr sz="1200"/>
            </a:lvl1pPr>
          </a:lstStyle>
          <a:p>
            <a:fld id="{49879114-C805-4063-B7F6-10B2BFA4BC99}" type="slidenum">
              <a:rPr lang="en-US" smtClean="0"/>
              <a:t>‹#›</a:t>
            </a:fld>
            <a:endParaRPr lang="en-US"/>
          </a:p>
        </p:txBody>
      </p:sp>
    </p:spTree>
    <p:extLst>
      <p:ext uri="{BB962C8B-B14F-4D97-AF65-F5344CB8AC3E}">
        <p14:creationId xmlns:p14="http://schemas.microsoft.com/office/powerpoint/2010/main" val="33777517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73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7311"/>
          </a:xfrm>
          <a:prstGeom prst="rect">
            <a:avLst/>
          </a:prstGeom>
        </p:spPr>
        <p:txBody>
          <a:bodyPr vert="horz" lIns="91440" tIns="45720" rIns="91440" bIns="45720" rtlCol="0"/>
          <a:lstStyle>
            <a:lvl1pPr algn="r">
              <a:defRPr sz="1200"/>
            </a:lvl1pPr>
          </a:lstStyle>
          <a:p>
            <a:fld id="{FFF3B427-9918-473F-AAF7-C03F53D72BBE}" type="datetimeFigureOut">
              <a:rPr lang="en-US" smtClean="0"/>
              <a:t>9/30/2014</a:t>
            </a:fld>
            <a:endParaRPr lang="en-US"/>
          </a:p>
        </p:txBody>
      </p:sp>
      <p:sp>
        <p:nvSpPr>
          <p:cNvPr id="4" name="Slide Image Placeholder 3"/>
          <p:cNvSpPr>
            <a:spLocks noGrp="1" noRot="1" noChangeAspect="1"/>
          </p:cNvSpPr>
          <p:nvPr>
            <p:ph type="sldImg" idx="2"/>
          </p:nvPr>
        </p:nvSpPr>
        <p:spPr>
          <a:xfrm>
            <a:off x="635000" y="1163638"/>
            <a:ext cx="5588000" cy="31432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82296"/>
            <a:ext cx="5486400" cy="366733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6554"/>
            <a:ext cx="2971800" cy="46731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46554"/>
            <a:ext cx="2971800" cy="467310"/>
          </a:xfrm>
          <a:prstGeom prst="rect">
            <a:avLst/>
          </a:prstGeom>
        </p:spPr>
        <p:txBody>
          <a:bodyPr vert="horz" lIns="91440" tIns="45720" rIns="91440" bIns="45720" rtlCol="0" anchor="b"/>
          <a:lstStyle>
            <a:lvl1pPr algn="r">
              <a:defRPr sz="1200"/>
            </a:lvl1pPr>
          </a:lstStyle>
          <a:p>
            <a:fld id="{F42C9304-ACC2-4D75-A976-D1459F037DBE}" type="slidenum">
              <a:rPr lang="en-US" smtClean="0"/>
              <a:t>‹#›</a:t>
            </a:fld>
            <a:endParaRPr lang="en-US"/>
          </a:p>
        </p:txBody>
      </p:sp>
    </p:spTree>
    <p:extLst>
      <p:ext uri="{BB962C8B-B14F-4D97-AF65-F5344CB8AC3E}">
        <p14:creationId xmlns:p14="http://schemas.microsoft.com/office/powerpoint/2010/main" val="2475083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C9304-ACC2-4D75-A976-D1459F037DBE}" type="slidenum">
              <a:rPr lang="en-US" smtClean="0"/>
              <a:t>1</a:t>
            </a:fld>
            <a:endParaRPr lang="en-US"/>
          </a:p>
        </p:txBody>
      </p:sp>
    </p:spTree>
    <p:extLst>
      <p:ext uri="{BB962C8B-B14F-4D97-AF65-F5344CB8AC3E}">
        <p14:creationId xmlns:p14="http://schemas.microsoft.com/office/powerpoint/2010/main" val="2128615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C9304-ACC2-4D75-A976-D1459F037DBE}" type="slidenum">
              <a:rPr lang="en-US" smtClean="0"/>
              <a:t>10</a:t>
            </a:fld>
            <a:endParaRPr lang="en-US"/>
          </a:p>
        </p:txBody>
      </p:sp>
    </p:spTree>
    <p:extLst>
      <p:ext uri="{BB962C8B-B14F-4D97-AF65-F5344CB8AC3E}">
        <p14:creationId xmlns:p14="http://schemas.microsoft.com/office/powerpoint/2010/main" val="3500477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C9304-ACC2-4D75-A976-D1459F037DBE}" type="slidenum">
              <a:rPr lang="en-US" smtClean="0"/>
              <a:t>11</a:t>
            </a:fld>
            <a:endParaRPr lang="en-US"/>
          </a:p>
        </p:txBody>
      </p:sp>
    </p:spTree>
    <p:extLst>
      <p:ext uri="{BB962C8B-B14F-4D97-AF65-F5344CB8AC3E}">
        <p14:creationId xmlns:p14="http://schemas.microsoft.com/office/powerpoint/2010/main" val="2374942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C9304-ACC2-4D75-A976-D1459F037DBE}" type="slidenum">
              <a:rPr lang="en-US" smtClean="0"/>
              <a:t>12</a:t>
            </a:fld>
            <a:endParaRPr lang="en-US"/>
          </a:p>
        </p:txBody>
      </p:sp>
    </p:spTree>
    <p:extLst>
      <p:ext uri="{BB962C8B-B14F-4D97-AF65-F5344CB8AC3E}">
        <p14:creationId xmlns:p14="http://schemas.microsoft.com/office/powerpoint/2010/main" val="4221385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C9304-ACC2-4D75-A976-D1459F037DBE}" type="slidenum">
              <a:rPr lang="en-US" smtClean="0"/>
              <a:t>13</a:t>
            </a:fld>
            <a:endParaRPr lang="en-US"/>
          </a:p>
        </p:txBody>
      </p:sp>
    </p:spTree>
    <p:extLst>
      <p:ext uri="{BB962C8B-B14F-4D97-AF65-F5344CB8AC3E}">
        <p14:creationId xmlns:p14="http://schemas.microsoft.com/office/powerpoint/2010/main" val="3985187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where the student learns to handle personal situation that affect taxes.  They learn to be nonjudgmental</a:t>
            </a:r>
            <a:r>
              <a:rPr lang="en-US" baseline="0" dirty="0" smtClean="0"/>
              <a:t>.  Always tell your tax preparer any changes in your life.  My friend owed a lot of money in 2013 because she took out a lot cash to fix the elevator and car lift for her husband.  She didn’t tell her tax preparer.  I did an amended return and she owed only $200 not $4000.  I also did the 540X.  It wouldn’t have happened if I did not know her family situation.</a:t>
            </a:r>
            <a:endParaRPr lang="en-US" dirty="0"/>
          </a:p>
        </p:txBody>
      </p:sp>
      <p:sp>
        <p:nvSpPr>
          <p:cNvPr id="4" name="Slide Number Placeholder 3"/>
          <p:cNvSpPr>
            <a:spLocks noGrp="1"/>
          </p:cNvSpPr>
          <p:nvPr>
            <p:ph type="sldNum" sz="quarter" idx="10"/>
          </p:nvPr>
        </p:nvSpPr>
        <p:spPr/>
        <p:txBody>
          <a:bodyPr/>
          <a:lstStyle/>
          <a:p>
            <a:fld id="{F42C9304-ACC2-4D75-A976-D1459F037DBE}" type="slidenum">
              <a:rPr lang="en-US" smtClean="0"/>
              <a:t>14</a:t>
            </a:fld>
            <a:endParaRPr lang="en-US"/>
          </a:p>
        </p:txBody>
      </p:sp>
    </p:spTree>
    <p:extLst>
      <p:ext uri="{BB962C8B-B14F-4D97-AF65-F5344CB8AC3E}">
        <p14:creationId xmlns:p14="http://schemas.microsoft.com/office/powerpoint/2010/main" val="7701304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C9304-ACC2-4D75-A976-D1459F037DBE}" type="slidenum">
              <a:rPr lang="en-US" smtClean="0"/>
              <a:t>15</a:t>
            </a:fld>
            <a:endParaRPr lang="en-US"/>
          </a:p>
        </p:txBody>
      </p:sp>
    </p:spTree>
    <p:extLst>
      <p:ext uri="{BB962C8B-B14F-4D97-AF65-F5344CB8AC3E}">
        <p14:creationId xmlns:p14="http://schemas.microsoft.com/office/powerpoint/2010/main" val="2689049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C9304-ACC2-4D75-A976-D1459F037DBE}" type="slidenum">
              <a:rPr lang="en-US" smtClean="0"/>
              <a:t>16</a:t>
            </a:fld>
            <a:endParaRPr lang="en-US"/>
          </a:p>
        </p:txBody>
      </p:sp>
    </p:spTree>
    <p:extLst>
      <p:ext uri="{BB962C8B-B14F-4D97-AF65-F5344CB8AC3E}">
        <p14:creationId xmlns:p14="http://schemas.microsoft.com/office/powerpoint/2010/main" val="15328094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C9304-ACC2-4D75-A976-D1459F037DBE}" type="slidenum">
              <a:rPr lang="en-US" smtClean="0"/>
              <a:t>17</a:t>
            </a:fld>
            <a:endParaRPr lang="en-US"/>
          </a:p>
        </p:txBody>
      </p:sp>
    </p:spTree>
    <p:extLst>
      <p:ext uri="{BB962C8B-B14F-4D97-AF65-F5344CB8AC3E}">
        <p14:creationId xmlns:p14="http://schemas.microsoft.com/office/powerpoint/2010/main" val="13852556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C9304-ACC2-4D75-A976-D1459F037DBE}" type="slidenum">
              <a:rPr lang="en-US" smtClean="0"/>
              <a:t>18</a:t>
            </a:fld>
            <a:endParaRPr lang="en-US"/>
          </a:p>
        </p:txBody>
      </p:sp>
    </p:spTree>
    <p:extLst>
      <p:ext uri="{BB962C8B-B14F-4D97-AF65-F5344CB8AC3E}">
        <p14:creationId xmlns:p14="http://schemas.microsoft.com/office/powerpoint/2010/main" val="28720606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C9304-ACC2-4D75-A976-D1459F037DBE}" type="slidenum">
              <a:rPr lang="en-US" smtClean="0"/>
              <a:t>19</a:t>
            </a:fld>
            <a:endParaRPr lang="en-US"/>
          </a:p>
        </p:txBody>
      </p:sp>
    </p:spTree>
    <p:extLst>
      <p:ext uri="{BB962C8B-B14F-4D97-AF65-F5344CB8AC3E}">
        <p14:creationId xmlns:p14="http://schemas.microsoft.com/office/powerpoint/2010/main" val="917932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Ronald Reagan was my favorite president</a:t>
            </a:r>
            <a:r>
              <a:rPr lang="en-US" baseline="0" dirty="0" smtClean="0"/>
              <a:t> because he could see both sides of the political issues– he had been a democrat and changed his political ideas to become a </a:t>
            </a:r>
            <a:r>
              <a:rPr lang="en-US" baseline="0" dirty="0" err="1" smtClean="0"/>
              <a:t>republician</a:t>
            </a:r>
            <a:r>
              <a:rPr lang="en-US" baseline="0" dirty="0" smtClean="0"/>
              <a:t>.  Much like myself growing up in a strong democratic home and later changing my political beliefs.</a:t>
            </a:r>
            <a:endParaRPr lang="en-US" dirty="0"/>
          </a:p>
        </p:txBody>
      </p:sp>
      <p:sp>
        <p:nvSpPr>
          <p:cNvPr id="4" name="Slide Number Placeholder 3"/>
          <p:cNvSpPr>
            <a:spLocks noGrp="1"/>
          </p:cNvSpPr>
          <p:nvPr>
            <p:ph type="sldNum" sz="quarter" idx="10"/>
          </p:nvPr>
        </p:nvSpPr>
        <p:spPr/>
        <p:txBody>
          <a:bodyPr/>
          <a:lstStyle/>
          <a:p>
            <a:fld id="{F42C9304-ACC2-4D75-A976-D1459F037DBE}" type="slidenum">
              <a:rPr lang="en-US" smtClean="0"/>
              <a:t>2</a:t>
            </a:fld>
            <a:endParaRPr lang="en-US"/>
          </a:p>
        </p:txBody>
      </p:sp>
    </p:spTree>
    <p:extLst>
      <p:ext uri="{BB962C8B-B14F-4D97-AF65-F5344CB8AC3E}">
        <p14:creationId xmlns:p14="http://schemas.microsoft.com/office/powerpoint/2010/main" val="1396330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C9304-ACC2-4D75-A976-D1459F037DBE}" type="slidenum">
              <a:rPr lang="en-US" smtClean="0"/>
              <a:t>20</a:t>
            </a:fld>
            <a:endParaRPr lang="en-US"/>
          </a:p>
        </p:txBody>
      </p:sp>
    </p:spTree>
    <p:extLst>
      <p:ext uri="{BB962C8B-B14F-4D97-AF65-F5344CB8AC3E}">
        <p14:creationId xmlns:p14="http://schemas.microsoft.com/office/powerpoint/2010/main" val="4732409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VITA grew the most under Linda Serra’s advisement—she</a:t>
            </a:r>
            <a:r>
              <a:rPr lang="en-US" baseline="0" dirty="0" smtClean="0"/>
              <a:t> always did her best to make sure I got paid as much as possible and had as much help as possible.</a:t>
            </a:r>
            <a:endParaRPr lang="en-US" dirty="0"/>
          </a:p>
        </p:txBody>
      </p:sp>
      <p:sp>
        <p:nvSpPr>
          <p:cNvPr id="4" name="Slide Number Placeholder 3"/>
          <p:cNvSpPr>
            <a:spLocks noGrp="1"/>
          </p:cNvSpPr>
          <p:nvPr>
            <p:ph type="sldNum" sz="quarter" idx="10"/>
          </p:nvPr>
        </p:nvSpPr>
        <p:spPr/>
        <p:txBody>
          <a:bodyPr/>
          <a:lstStyle/>
          <a:p>
            <a:fld id="{F42C9304-ACC2-4D75-A976-D1459F037DBE}" type="slidenum">
              <a:rPr lang="en-US" smtClean="0"/>
              <a:t>21</a:t>
            </a:fld>
            <a:endParaRPr lang="en-US"/>
          </a:p>
        </p:txBody>
      </p:sp>
    </p:spTree>
    <p:extLst>
      <p:ext uri="{BB962C8B-B14F-4D97-AF65-F5344CB8AC3E}">
        <p14:creationId xmlns:p14="http://schemas.microsoft.com/office/powerpoint/2010/main" val="38094539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started supplying</a:t>
            </a:r>
            <a:r>
              <a:rPr lang="en-US" baseline="0" dirty="0" smtClean="0"/>
              <a:t> food when one student went into a diabetic comma because she got so focused doing someone taxes she forgot to eat.  It got to be such a treat for student it was the only food they had for the day.  I stopped doing it when clients came in and started eating then complained that the students were having a party instead of doing their taxes.  It was costing me $200/week for 8 weeks.</a:t>
            </a:r>
            <a:endParaRPr lang="en-US" dirty="0"/>
          </a:p>
        </p:txBody>
      </p:sp>
      <p:sp>
        <p:nvSpPr>
          <p:cNvPr id="4" name="Slide Number Placeholder 3"/>
          <p:cNvSpPr>
            <a:spLocks noGrp="1"/>
          </p:cNvSpPr>
          <p:nvPr>
            <p:ph type="sldNum" sz="quarter" idx="10"/>
          </p:nvPr>
        </p:nvSpPr>
        <p:spPr/>
        <p:txBody>
          <a:bodyPr/>
          <a:lstStyle/>
          <a:p>
            <a:fld id="{F42C9304-ACC2-4D75-A976-D1459F037DBE}" type="slidenum">
              <a:rPr lang="en-US" smtClean="0"/>
              <a:t>22</a:t>
            </a:fld>
            <a:endParaRPr lang="en-US"/>
          </a:p>
        </p:txBody>
      </p:sp>
    </p:spTree>
    <p:extLst>
      <p:ext uri="{BB962C8B-B14F-4D97-AF65-F5344CB8AC3E}">
        <p14:creationId xmlns:p14="http://schemas.microsoft.com/office/powerpoint/2010/main" val="30751044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C9304-ACC2-4D75-A976-D1459F037DBE}" type="slidenum">
              <a:rPr lang="en-US" smtClean="0"/>
              <a:t>23</a:t>
            </a:fld>
            <a:endParaRPr lang="en-US"/>
          </a:p>
        </p:txBody>
      </p:sp>
    </p:spTree>
    <p:extLst>
      <p:ext uri="{BB962C8B-B14F-4D97-AF65-F5344CB8AC3E}">
        <p14:creationId xmlns:p14="http://schemas.microsoft.com/office/powerpoint/2010/main" val="29030167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the</a:t>
            </a:r>
            <a:r>
              <a:rPr lang="en-US" baseline="0" dirty="0" smtClean="0"/>
              <a:t> 42 years of marriage my husband and myself have purchased 4 homes as our retirement income.  We currently get 11800 in rent but pay mortgages of 5240 per month.  Lets look at more details.</a:t>
            </a:r>
            <a:endParaRPr lang="en-US" dirty="0"/>
          </a:p>
        </p:txBody>
      </p:sp>
      <p:sp>
        <p:nvSpPr>
          <p:cNvPr id="4" name="Slide Number Placeholder 3"/>
          <p:cNvSpPr>
            <a:spLocks noGrp="1"/>
          </p:cNvSpPr>
          <p:nvPr>
            <p:ph type="sldNum" sz="quarter" idx="10"/>
          </p:nvPr>
        </p:nvSpPr>
        <p:spPr/>
        <p:txBody>
          <a:bodyPr/>
          <a:lstStyle/>
          <a:p>
            <a:fld id="{F42C9304-ACC2-4D75-A976-D1459F037DBE}" type="slidenum">
              <a:rPr lang="en-US" smtClean="0"/>
              <a:t>24</a:t>
            </a:fld>
            <a:endParaRPr lang="en-US"/>
          </a:p>
        </p:txBody>
      </p:sp>
    </p:spTree>
    <p:extLst>
      <p:ext uri="{BB962C8B-B14F-4D97-AF65-F5344CB8AC3E}">
        <p14:creationId xmlns:p14="http://schemas.microsoft.com/office/powerpoint/2010/main" val="37620938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C9304-ACC2-4D75-A976-D1459F037DBE}" type="slidenum">
              <a:rPr lang="en-US" smtClean="0"/>
              <a:t>25</a:t>
            </a:fld>
            <a:endParaRPr lang="en-US"/>
          </a:p>
        </p:txBody>
      </p:sp>
    </p:spTree>
    <p:extLst>
      <p:ext uri="{BB962C8B-B14F-4D97-AF65-F5344CB8AC3E}">
        <p14:creationId xmlns:p14="http://schemas.microsoft.com/office/powerpoint/2010/main" val="12902216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C9304-ACC2-4D75-A976-D1459F037DBE}" type="slidenum">
              <a:rPr lang="en-US" smtClean="0"/>
              <a:t>27</a:t>
            </a:fld>
            <a:endParaRPr lang="en-US"/>
          </a:p>
        </p:txBody>
      </p:sp>
    </p:spTree>
    <p:extLst>
      <p:ext uri="{BB962C8B-B14F-4D97-AF65-F5344CB8AC3E}">
        <p14:creationId xmlns:p14="http://schemas.microsoft.com/office/powerpoint/2010/main" val="377219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C9304-ACC2-4D75-A976-D1459F037DBE}" type="slidenum">
              <a:rPr lang="en-US" smtClean="0"/>
              <a:t>29</a:t>
            </a:fld>
            <a:endParaRPr lang="en-US"/>
          </a:p>
        </p:txBody>
      </p:sp>
    </p:spTree>
    <p:extLst>
      <p:ext uri="{BB962C8B-B14F-4D97-AF65-F5344CB8AC3E}">
        <p14:creationId xmlns:p14="http://schemas.microsoft.com/office/powerpoint/2010/main" val="35105935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C9304-ACC2-4D75-A976-D1459F037DBE}" type="slidenum">
              <a:rPr lang="en-US" smtClean="0"/>
              <a:t>30</a:t>
            </a:fld>
            <a:endParaRPr lang="en-US"/>
          </a:p>
        </p:txBody>
      </p:sp>
    </p:spTree>
    <p:extLst>
      <p:ext uri="{BB962C8B-B14F-4D97-AF65-F5344CB8AC3E}">
        <p14:creationId xmlns:p14="http://schemas.microsoft.com/office/powerpoint/2010/main" val="12690843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C9304-ACC2-4D75-A976-D1459F037DBE}" type="slidenum">
              <a:rPr lang="en-US" smtClean="0"/>
              <a:t>32</a:t>
            </a:fld>
            <a:endParaRPr lang="en-US"/>
          </a:p>
        </p:txBody>
      </p:sp>
    </p:spTree>
    <p:extLst>
      <p:ext uri="{BB962C8B-B14F-4D97-AF65-F5344CB8AC3E}">
        <p14:creationId xmlns:p14="http://schemas.microsoft.com/office/powerpoint/2010/main" val="1417866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other quote is from my religion.</a:t>
            </a:r>
            <a:r>
              <a:rPr lang="en-US" baseline="0" dirty="0" smtClean="0"/>
              <a:t>  I hope to never stop learning from my students.</a:t>
            </a:r>
            <a:endParaRPr lang="en-US" dirty="0"/>
          </a:p>
        </p:txBody>
      </p:sp>
      <p:sp>
        <p:nvSpPr>
          <p:cNvPr id="4" name="Slide Number Placeholder 3"/>
          <p:cNvSpPr>
            <a:spLocks noGrp="1"/>
          </p:cNvSpPr>
          <p:nvPr>
            <p:ph type="sldNum" sz="quarter" idx="10"/>
          </p:nvPr>
        </p:nvSpPr>
        <p:spPr/>
        <p:txBody>
          <a:bodyPr/>
          <a:lstStyle/>
          <a:p>
            <a:fld id="{F42C9304-ACC2-4D75-A976-D1459F037DBE}" type="slidenum">
              <a:rPr lang="en-US" smtClean="0"/>
              <a:t>3</a:t>
            </a:fld>
            <a:endParaRPr lang="en-US"/>
          </a:p>
        </p:txBody>
      </p:sp>
    </p:spTree>
    <p:extLst>
      <p:ext uri="{BB962C8B-B14F-4D97-AF65-F5344CB8AC3E}">
        <p14:creationId xmlns:p14="http://schemas.microsoft.com/office/powerpoint/2010/main" val="17464073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C9304-ACC2-4D75-A976-D1459F037DBE}" type="slidenum">
              <a:rPr lang="en-US" smtClean="0"/>
              <a:t>33</a:t>
            </a:fld>
            <a:endParaRPr lang="en-US"/>
          </a:p>
        </p:txBody>
      </p:sp>
    </p:spTree>
    <p:extLst>
      <p:ext uri="{BB962C8B-B14F-4D97-AF65-F5344CB8AC3E}">
        <p14:creationId xmlns:p14="http://schemas.microsoft.com/office/powerpoint/2010/main" val="42216638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C9304-ACC2-4D75-A976-D1459F037DBE}" type="slidenum">
              <a:rPr lang="en-US" smtClean="0"/>
              <a:t>34</a:t>
            </a:fld>
            <a:endParaRPr lang="en-US"/>
          </a:p>
        </p:txBody>
      </p:sp>
    </p:spTree>
    <p:extLst>
      <p:ext uri="{BB962C8B-B14F-4D97-AF65-F5344CB8AC3E}">
        <p14:creationId xmlns:p14="http://schemas.microsoft.com/office/powerpoint/2010/main" val="5155402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C9304-ACC2-4D75-A976-D1459F037DBE}" type="slidenum">
              <a:rPr lang="en-US" smtClean="0"/>
              <a:t>36</a:t>
            </a:fld>
            <a:endParaRPr lang="en-US"/>
          </a:p>
        </p:txBody>
      </p:sp>
    </p:spTree>
    <p:extLst>
      <p:ext uri="{BB962C8B-B14F-4D97-AF65-F5344CB8AC3E}">
        <p14:creationId xmlns:p14="http://schemas.microsoft.com/office/powerpoint/2010/main" val="14378589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C9304-ACC2-4D75-A976-D1459F037DBE}" type="slidenum">
              <a:rPr lang="en-US" smtClean="0"/>
              <a:t>37</a:t>
            </a:fld>
            <a:endParaRPr lang="en-US"/>
          </a:p>
        </p:txBody>
      </p:sp>
    </p:spTree>
    <p:extLst>
      <p:ext uri="{BB962C8B-B14F-4D97-AF65-F5344CB8AC3E}">
        <p14:creationId xmlns:p14="http://schemas.microsoft.com/office/powerpoint/2010/main" val="30384537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Includes insurance and any co pay.  Also if need to modify</a:t>
            </a:r>
            <a:r>
              <a:rPr lang="en-US" baseline="0" dirty="0" smtClean="0"/>
              <a:t> your house for a disabled person.  Prescription drugs but not over the counter.  Only if over 10% of AGI.  Most people don’t get this deductions because of the 10% limitation.</a:t>
            </a:r>
            <a:endParaRPr lang="en-US" dirty="0"/>
          </a:p>
        </p:txBody>
      </p:sp>
      <p:sp>
        <p:nvSpPr>
          <p:cNvPr id="4" name="Slide Number Placeholder 3"/>
          <p:cNvSpPr>
            <a:spLocks noGrp="1"/>
          </p:cNvSpPr>
          <p:nvPr>
            <p:ph type="sldNum" sz="quarter" idx="10"/>
          </p:nvPr>
        </p:nvSpPr>
        <p:spPr/>
        <p:txBody>
          <a:bodyPr/>
          <a:lstStyle/>
          <a:p>
            <a:fld id="{F42C9304-ACC2-4D75-A976-D1459F037DBE}" type="slidenum">
              <a:rPr lang="en-US" smtClean="0"/>
              <a:t>38</a:t>
            </a:fld>
            <a:endParaRPr lang="en-US"/>
          </a:p>
        </p:txBody>
      </p:sp>
    </p:spTree>
    <p:extLst>
      <p:ext uri="{BB962C8B-B14F-4D97-AF65-F5344CB8AC3E}">
        <p14:creationId xmlns:p14="http://schemas.microsoft.com/office/powerpoint/2010/main" val="7090697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real</a:t>
            </a:r>
            <a:r>
              <a:rPr lang="en-US" baseline="0" dirty="0" smtClean="0"/>
              <a:t> estate taxes for both your home and a vacation home.  Personal property on DMV charges—only the property tax amount not the full amount of registration.</a:t>
            </a:r>
            <a:endParaRPr lang="en-US" dirty="0"/>
          </a:p>
        </p:txBody>
      </p:sp>
      <p:sp>
        <p:nvSpPr>
          <p:cNvPr id="4" name="Slide Number Placeholder 3"/>
          <p:cNvSpPr>
            <a:spLocks noGrp="1"/>
          </p:cNvSpPr>
          <p:nvPr>
            <p:ph type="sldNum" sz="quarter" idx="10"/>
          </p:nvPr>
        </p:nvSpPr>
        <p:spPr/>
        <p:txBody>
          <a:bodyPr/>
          <a:lstStyle/>
          <a:p>
            <a:fld id="{F42C9304-ACC2-4D75-A976-D1459F037DBE}" type="slidenum">
              <a:rPr lang="en-US" smtClean="0"/>
              <a:t>39</a:t>
            </a:fld>
            <a:endParaRPr lang="en-US"/>
          </a:p>
        </p:txBody>
      </p:sp>
    </p:spTree>
    <p:extLst>
      <p:ext uri="{BB962C8B-B14F-4D97-AF65-F5344CB8AC3E}">
        <p14:creationId xmlns:p14="http://schemas.microsoft.com/office/powerpoint/2010/main" val="28839820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also include interest on 2</a:t>
            </a:r>
            <a:r>
              <a:rPr lang="en-US" baseline="30000" dirty="0" smtClean="0"/>
              <a:t>nd</a:t>
            </a:r>
            <a:r>
              <a:rPr lang="en-US" dirty="0" smtClean="0"/>
              <a:t> home but only interest on loan up to $1 million dollars</a:t>
            </a:r>
            <a:endParaRPr lang="en-US" dirty="0"/>
          </a:p>
        </p:txBody>
      </p:sp>
      <p:sp>
        <p:nvSpPr>
          <p:cNvPr id="4" name="Slide Number Placeholder 3"/>
          <p:cNvSpPr>
            <a:spLocks noGrp="1"/>
          </p:cNvSpPr>
          <p:nvPr>
            <p:ph type="sldNum" sz="quarter" idx="10"/>
          </p:nvPr>
        </p:nvSpPr>
        <p:spPr/>
        <p:txBody>
          <a:bodyPr/>
          <a:lstStyle/>
          <a:p>
            <a:fld id="{F42C9304-ACC2-4D75-A976-D1459F037DBE}" type="slidenum">
              <a:rPr lang="en-US" smtClean="0"/>
              <a:t>40</a:t>
            </a:fld>
            <a:endParaRPr lang="en-US"/>
          </a:p>
        </p:txBody>
      </p:sp>
    </p:spTree>
    <p:extLst>
      <p:ext uri="{BB962C8B-B14F-4D97-AF65-F5344CB8AC3E}">
        <p14:creationId xmlns:p14="http://schemas.microsoft.com/office/powerpoint/2010/main" val="31822065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Guild dues, travel between one job and another, anything you buy for your classes that you are not reimbursed, conferences that college doesn’t pay for.</a:t>
            </a:r>
          </a:p>
          <a:p>
            <a:r>
              <a:rPr lang="en-US" dirty="0" smtClean="0"/>
              <a:t>Investment expenses if</a:t>
            </a:r>
            <a:r>
              <a:rPr lang="en-US" baseline="0" dirty="0" smtClean="0"/>
              <a:t> you have investment income, safe deposit box if you have investments.  Another limitation of 2%.</a:t>
            </a:r>
            <a:endParaRPr lang="en-US" dirty="0"/>
          </a:p>
        </p:txBody>
      </p:sp>
      <p:sp>
        <p:nvSpPr>
          <p:cNvPr id="4" name="Slide Number Placeholder 3"/>
          <p:cNvSpPr>
            <a:spLocks noGrp="1"/>
          </p:cNvSpPr>
          <p:nvPr>
            <p:ph type="sldNum" sz="quarter" idx="10"/>
          </p:nvPr>
        </p:nvSpPr>
        <p:spPr/>
        <p:txBody>
          <a:bodyPr/>
          <a:lstStyle/>
          <a:p>
            <a:fld id="{F42C9304-ACC2-4D75-A976-D1459F037DBE}" type="slidenum">
              <a:rPr lang="en-US" smtClean="0"/>
              <a:t>41</a:t>
            </a:fld>
            <a:endParaRPr lang="en-US"/>
          </a:p>
        </p:txBody>
      </p:sp>
    </p:spTree>
    <p:extLst>
      <p:ext uri="{BB962C8B-B14F-4D97-AF65-F5344CB8AC3E}">
        <p14:creationId xmlns:p14="http://schemas.microsoft.com/office/powerpoint/2010/main" val="1033858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Alternative Minimum</a:t>
            </a:r>
            <a:r>
              <a:rPr lang="en-US" baseline="0" dirty="0" smtClean="0"/>
              <a:t> Tax   This is where your loss on rental activities helps.  Line 38 is adjusted gross income which is reduced by your rental income loss.</a:t>
            </a:r>
            <a:endParaRPr lang="en-US" dirty="0"/>
          </a:p>
        </p:txBody>
      </p:sp>
      <p:sp>
        <p:nvSpPr>
          <p:cNvPr id="4" name="Slide Number Placeholder 3"/>
          <p:cNvSpPr>
            <a:spLocks noGrp="1"/>
          </p:cNvSpPr>
          <p:nvPr>
            <p:ph type="sldNum" sz="quarter" idx="10"/>
          </p:nvPr>
        </p:nvSpPr>
        <p:spPr/>
        <p:txBody>
          <a:bodyPr/>
          <a:lstStyle/>
          <a:p>
            <a:fld id="{F42C9304-ACC2-4D75-A976-D1459F037DBE}" type="slidenum">
              <a:rPr lang="en-US" smtClean="0"/>
              <a:t>42</a:t>
            </a:fld>
            <a:endParaRPr lang="en-US"/>
          </a:p>
        </p:txBody>
      </p:sp>
    </p:spTree>
    <p:extLst>
      <p:ext uri="{BB962C8B-B14F-4D97-AF65-F5344CB8AC3E}">
        <p14:creationId xmlns:p14="http://schemas.microsoft.com/office/powerpoint/2010/main" val="11866103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C9304-ACC2-4D75-A976-D1459F037DBE}" type="slidenum">
              <a:rPr lang="en-US" smtClean="0"/>
              <a:t>43</a:t>
            </a:fld>
            <a:endParaRPr lang="en-US"/>
          </a:p>
        </p:txBody>
      </p:sp>
    </p:spTree>
    <p:extLst>
      <p:ext uri="{BB962C8B-B14F-4D97-AF65-F5344CB8AC3E}">
        <p14:creationId xmlns:p14="http://schemas.microsoft.com/office/powerpoint/2010/main" val="2160665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2C9304-ACC2-4D75-A976-D1459F037DBE}" type="slidenum">
              <a:rPr lang="en-US" smtClean="0"/>
              <a:t>4</a:t>
            </a:fld>
            <a:endParaRPr lang="en-US"/>
          </a:p>
        </p:txBody>
      </p:sp>
    </p:spTree>
    <p:extLst>
      <p:ext uri="{BB962C8B-B14F-4D97-AF65-F5344CB8AC3E}">
        <p14:creationId xmlns:p14="http://schemas.microsoft.com/office/powerpoint/2010/main" val="16739669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C9304-ACC2-4D75-A976-D1459F037DBE}" type="slidenum">
              <a:rPr lang="en-US" smtClean="0"/>
              <a:t>44</a:t>
            </a:fld>
            <a:endParaRPr lang="en-US"/>
          </a:p>
        </p:txBody>
      </p:sp>
    </p:spTree>
    <p:extLst>
      <p:ext uri="{BB962C8B-B14F-4D97-AF65-F5344CB8AC3E}">
        <p14:creationId xmlns:p14="http://schemas.microsoft.com/office/powerpoint/2010/main" val="861756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C9304-ACC2-4D75-A976-D1459F037DBE}" type="slidenum">
              <a:rPr lang="en-US" smtClean="0"/>
              <a:t>45</a:t>
            </a:fld>
            <a:endParaRPr lang="en-US"/>
          </a:p>
        </p:txBody>
      </p:sp>
    </p:spTree>
    <p:extLst>
      <p:ext uri="{BB962C8B-B14F-4D97-AF65-F5344CB8AC3E}">
        <p14:creationId xmlns:p14="http://schemas.microsoft.com/office/powerpoint/2010/main" val="25198982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C9304-ACC2-4D75-A976-D1459F037DBE}" type="slidenum">
              <a:rPr lang="en-US" smtClean="0"/>
              <a:t>47</a:t>
            </a:fld>
            <a:endParaRPr lang="en-US"/>
          </a:p>
        </p:txBody>
      </p:sp>
    </p:spTree>
    <p:extLst>
      <p:ext uri="{BB962C8B-B14F-4D97-AF65-F5344CB8AC3E}">
        <p14:creationId xmlns:p14="http://schemas.microsoft.com/office/powerpoint/2010/main" val="37195868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C9304-ACC2-4D75-A976-D1459F037DBE}" type="slidenum">
              <a:rPr lang="en-US" smtClean="0"/>
              <a:t>50</a:t>
            </a:fld>
            <a:endParaRPr lang="en-US"/>
          </a:p>
        </p:txBody>
      </p:sp>
    </p:spTree>
    <p:extLst>
      <p:ext uri="{BB962C8B-B14F-4D97-AF65-F5344CB8AC3E}">
        <p14:creationId xmlns:p14="http://schemas.microsoft.com/office/powerpoint/2010/main" val="21089418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CP2000 is one way the IRS will</a:t>
            </a:r>
            <a:r>
              <a:rPr lang="en-US" baseline="0" dirty="0" smtClean="0"/>
              <a:t> communicate with you.  This one is for shock affect.  This person did not receive the 1099s for investment withdrawals.  IRS recorded just the amount received not the basis or the amount they paid for the investment.  The date due is 30 days but if you call for an extension the IRS will tell you there are no extensions and it is due in 60days even though the document says 30 days.</a:t>
            </a:r>
            <a:endParaRPr lang="en-US" dirty="0"/>
          </a:p>
        </p:txBody>
      </p:sp>
      <p:sp>
        <p:nvSpPr>
          <p:cNvPr id="4" name="Slide Number Placeholder 3"/>
          <p:cNvSpPr>
            <a:spLocks noGrp="1"/>
          </p:cNvSpPr>
          <p:nvPr>
            <p:ph type="sldNum" sz="quarter" idx="10"/>
          </p:nvPr>
        </p:nvSpPr>
        <p:spPr/>
        <p:txBody>
          <a:bodyPr/>
          <a:lstStyle/>
          <a:p>
            <a:fld id="{F42C9304-ACC2-4D75-A976-D1459F037DBE}" type="slidenum">
              <a:rPr lang="en-US" smtClean="0"/>
              <a:t>51</a:t>
            </a:fld>
            <a:endParaRPr lang="en-US"/>
          </a:p>
        </p:txBody>
      </p:sp>
    </p:spTree>
    <p:extLst>
      <p:ext uri="{BB962C8B-B14F-4D97-AF65-F5344CB8AC3E}">
        <p14:creationId xmlns:p14="http://schemas.microsoft.com/office/powerpoint/2010/main" val="36297833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a:t>
            </a:r>
            <a:r>
              <a:rPr lang="en-US" baseline="0" dirty="0" smtClean="0"/>
              <a:t> response page that you tell them if you agree with the changes.  The next page says you don’t agree.  I did an amended return so she didn’t owe any money.  She was going to set up an installment arrangement but luckily she talked to me first.  Only have to pay on the increase income not on the amount of cash received.</a:t>
            </a:r>
            <a:endParaRPr lang="en-US" dirty="0"/>
          </a:p>
        </p:txBody>
      </p:sp>
      <p:sp>
        <p:nvSpPr>
          <p:cNvPr id="4" name="Slide Number Placeholder 3"/>
          <p:cNvSpPr>
            <a:spLocks noGrp="1"/>
          </p:cNvSpPr>
          <p:nvPr>
            <p:ph type="sldNum" sz="quarter" idx="10"/>
          </p:nvPr>
        </p:nvSpPr>
        <p:spPr/>
        <p:txBody>
          <a:bodyPr/>
          <a:lstStyle/>
          <a:p>
            <a:fld id="{F42C9304-ACC2-4D75-A976-D1459F037DBE}" type="slidenum">
              <a:rPr lang="en-US" smtClean="0"/>
              <a:t>52</a:t>
            </a:fld>
            <a:endParaRPr lang="en-US"/>
          </a:p>
        </p:txBody>
      </p:sp>
    </p:spTree>
    <p:extLst>
      <p:ext uri="{BB962C8B-B14F-4D97-AF65-F5344CB8AC3E}">
        <p14:creationId xmlns:p14="http://schemas.microsoft.com/office/powerpoint/2010/main" val="5070742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C9304-ACC2-4D75-A976-D1459F037DBE}" type="slidenum">
              <a:rPr lang="en-US" smtClean="0"/>
              <a:t>53</a:t>
            </a:fld>
            <a:endParaRPr lang="en-US"/>
          </a:p>
        </p:txBody>
      </p:sp>
    </p:spTree>
    <p:extLst>
      <p:ext uri="{BB962C8B-B14F-4D97-AF65-F5344CB8AC3E}">
        <p14:creationId xmlns:p14="http://schemas.microsoft.com/office/powerpoint/2010/main" val="915481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C9304-ACC2-4D75-A976-D1459F037DBE}" type="slidenum">
              <a:rPr lang="en-US" smtClean="0"/>
              <a:t>5</a:t>
            </a:fld>
            <a:endParaRPr lang="en-US"/>
          </a:p>
        </p:txBody>
      </p:sp>
    </p:spTree>
    <p:extLst>
      <p:ext uri="{BB962C8B-B14F-4D97-AF65-F5344CB8AC3E}">
        <p14:creationId xmlns:p14="http://schemas.microsoft.com/office/powerpoint/2010/main" val="523525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C9304-ACC2-4D75-A976-D1459F037DBE}" type="slidenum">
              <a:rPr lang="en-US" smtClean="0"/>
              <a:t>6</a:t>
            </a:fld>
            <a:endParaRPr lang="en-US"/>
          </a:p>
        </p:txBody>
      </p:sp>
    </p:spTree>
    <p:extLst>
      <p:ext uri="{BB962C8B-B14F-4D97-AF65-F5344CB8AC3E}">
        <p14:creationId xmlns:p14="http://schemas.microsoft.com/office/powerpoint/2010/main" val="3343296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C9304-ACC2-4D75-A976-D1459F037DBE}" type="slidenum">
              <a:rPr lang="en-US" smtClean="0"/>
              <a:t>7</a:t>
            </a:fld>
            <a:endParaRPr lang="en-US"/>
          </a:p>
        </p:txBody>
      </p:sp>
    </p:spTree>
    <p:extLst>
      <p:ext uri="{BB962C8B-B14F-4D97-AF65-F5344CB8AC3E}">
        <p14:creationId xmlns:p14="http://schemas.microsoft.com/office/powerpoint/2010/main" val="3906025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C9304-ACC2-4D75-A976-D1459F037DBE}" type="slidenum">
              <a:rPr lang="en-US" smtClean="0"/>
              <a:t>8</a:t>
            </a:fld>
            <a:endParaRPr lang="en-US"/>
          </a:p>
        </p:txBody>
      </p:sp>
    </p:spTree>
    <p:extLst>
      <p:ext uri="{BB962C8B-B14F-4D97-AF65-F5344CB8AC3E}">
        <p14:creationId xmlns:p14="http://schemas.microsoft.com/office/powerpoint/2010/main" val="36789370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2C9304-ACC2-4D75-A976-D1459F037DBE}" type="slidenum">
              <a:rPr lang="en-US" smtClean="0"/>
              <a:t>9</a:t>
            </a:fld>
            <a:endParaRPr lang="en-US"/>
          </a:p>
        </p:txBody>
      </p:sp>
    </p:spTree>
    <p:extLst>
      <p:ext uri="{BB962C8B-B14F-4D97-AF65-F5344CB8AC3E}">
        <p14:creationId xmlns:p14="http://schemas.microsoft.com/office/powerpoint/2010/main" val="1784168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9/30/2014</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9/30/2014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9/30/2014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9/30/2014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9/30/2014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9/30/2014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9/30/2014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9/30/2014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9/30/2014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9/30/2014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9/30/2014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9/30/2014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9/30/2014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9/30/2014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9/30/2014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9/30/2014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9/30/2014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9/30/2014</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hyperlink" Target="file:///C:\Users\christy%20admin\Desktop\Christy%20docs\dfa\2014_09_13\cp2000%20form%20payment.pdf#page=1" TargetMode="External"/><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5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sz="9800" dirty="0" smtClean="0"/>
              <a:t>TAXES</a:t>
            </a:r>
            <a:r>
              <a:rPr lang="en-US" dirty="0" smtClean="0"/>
              <a:t>                                VITA</a:t>
            </a:r>
            <a:br>
              <a:rPr lang="en-US" dirty="0" smtClean="0"/>
            </a:br>
            <a:r>
              <a:rPr lang="en-US" dirty="0" smtClean="0"/>
              <a:t>REAL ESTATE vs IRA/STRS</a:t>
            </a:r>
            <a:br>
              <a:rPr lang="en-US" dirty="0" smtClean="0"/>
            </a:br>
            <a:r>
              <a:rPr lang="en-US" dirty="0" smtClean="0"/>
              <a:t>IRS</a:t>
            </a:r>
            <a:endParaRPr lang="en-US" dirty="0"/>
          </a:p>
        </p:txBody>
      </p:sp>
      <p:sp>
        <p:nvSpPr>
          <p:cNvPr id="5" name="Subtitle 4"/>
          <p:cNvSpPr>
            <a:spLocks noGrp="1"/>
          </p:cNvSpPr>
          <p:nvPr>
            <p:ph type="subTitle" idx="1"/>
          </p:nvPr>
        </p:nvSpPr>
        <p:spPr/>
        <p:txBody>
          <a:bodyPr/>
          <a:lstStyle/>
          <a:p>
            <a:r>
              <a:rPr lang="en-US" dirty="0" smtClean="0"/>
              <a:t> Christine </a:t>
            </a:r>
            <a:r>
              <a:rPr lang="en-US" dirty="0" err="1" smtClean="0"/>
              <a:t>Kloezeman</a:t>
            </a:r>
            <a:r>
              <a:rPr lang="en-US" dirty="0" smtClean="0"/>
              <a:t>, CFE</a:t>
            </a:r>
          </a:p>
          <a:p>
            <a:r>
              <a:rPr lang="en-US" dirty="0" smtClean="0"/>
              <a:t>Accounting Department Coordinator</a:t>
            </a:r>
          </a:p>
          <a:p>
            <a:r>
              <a:rPr lang="en-US" dirty="0" smtClean="0"/>
              <a:t>Professor of Accounting</a:t>
            </a:r>
            <a:endParaRPr lang="en-US" dirty="0"/>
          </a:p>
        </p:txBody>
      </p:sp>
    </p:spTree>
    <p:extLst>
      <p:ext uri="{BB962C8B-B14F-4D97-AF65-F5344CB8AC3E}">
        <p14:creationId xmlns:p14="http://schemas.microsoft.com/office/powerpoint/2010/main" val="40580387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1"/>
            <a:ext cx="10018713" cy="705118"/>
          </a:xfrm>
        </p:spPr>
        <p:txBody>
          <a:bodyPr/>
          <a:lstStyle/>
          <a:p>
            <a:r>
              <a:rPr lang="en-US" dirty="0" smtClean="0"/>
              <a:t>Students take a test </a:t>
            </a:r>
            <a:endParaRPr lang="en-US" dirty="0"/>
          </a:p>
        </p:txBody>
      </p:sp>
      <p:pic>
        <p:nvPicPr>
          <p:cNvPr id="4" name="Content Placeholder 3"/>
          <p:cNvPicPr>
            <a:picLocks noGrp="1"/>
          </p:cNvPicPr>
          <p:nvPr>
            <p:ph idx="1"/>
          </p:nvPr>
        </p:nvPicPr>
        <p:blipFill rotWithShape="1">
          <a:blip r:embed="rId3"/>
          <a:srcRect l="12500" t="12257" r="13462" b="5359"/>
          <a:stretch/>
        </p:blipFill>
        <p:spPr bwMode="auto">
          <a:xfrm>
            <a:off x="2241999" y="1390650"/>
            <a:ext cx="8503339" cy="531971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173471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808149"/>
          </a:xfrm>
        </p:spPr>
        <p:txBody>
          <a:bodyPr/>
          <a:lstStyle/>
          <a:p>
            <a:r>
              <a:rPr lang="en-US" dirty="0" smtClean="0"/>
              <a:t>Learn </a:t>
            </a:r>
            <a:r>
              <a:rPr lang="en-US" dirty="0" err="1" smtClean="0"/>
              <a:t>TaxWise</a:t>
            </a:r>
            <a:r>
              <a:rPr lang="en-US" dirty="0" smtClean="0"/>
              <a:t>: Computerized Tax Program</a:t>
            </a:r>
            <a:endParaRPr lang="en-US" dirty="0"/>
          </a:p>
        </p:txBody>
      </p:sp>
      <p:pic>
        <p:nvPicPr>
          <p:cNvPr id="4" name="Content Placeholder 3"/>
          <p:cNvPicPr>
            <a:picLocks noGrp="1"/>
          </p:cNvPicPr>
          <p:nvPr>
            <p:ph idx="1"/>
          </p:nvPr>
        </p:nvPicPr>
        <p:blipFill rotWithShape="1">
          <a:blip r:embed="rId3"/>
          <a:srcRect t="10547" r="1602" b="17332"/>
          <a:stretch/>
        </p:blipFill>
        <p:spPr bwMode="auto">
          <a:xfrm>
            <a:off x="1484313" y="1378039"/>
            <a:ext cx="10018712" cy="56280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814866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Set up for Clients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40169" y="1906074"/>
            <a:ext cx="7276564" cy="4662152"/>
          </a:xfrm>
          <a:prstGeom prst="rect">
            <a:avLst/>
          </a:prstGeom>
        </p:spPr>
      </p:pic>
    </p:spTree>
    <p:extLst>
      <p:ext uri="{BB962C8B-B14F-4D97-AF65-F5344CB8AC3E}">
        <p14:creationId xmlns:p14="http://schemas.microsoft.com/office/powerpoint/2010/main" val="37724317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Students are ready to interview</a:t>
            </a:r>
            <a:endParaRPr lang="en-US"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29641" b="23662"/>
          <a:stretch/>
        </p:blipFill>
        <p:spPr>
          <a:xfrm>
            <a:off x="1774209" y="2183642"/>
            <a:ext cx="9089409" cy="3036626"/>
          </a:xfrm>
        </p:spPr>
      </p:pic>
    </p:spTree>
    <p:extLst>
      <p:ext uri="{BB962C8B-B14F-4D97-AF65-F5344CB8AC3E}">
        <p14:creationId xmlns:p14="http://schemas.microsoft.com/office/powerpoint/2010/main" val="27879774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1"/>
            <a:ext cx="10018713" cy="666482"/>
          </a:xfrm>
        </p:spPr>
        <p:txBody>
          <a:bodyPr>
            <a:normAutofit fontScale="90000"/>
          </a:bodyPr>
          <a:lstStyle/>
          <a:p>
            <a:r>
              <a:rPr lang="en-US" dirty="0" smtClean="0"/>
              <a:t>IRS provides Intake Form</a:t>
            </a:r>
            <a:endParaRPr lang="en-US" dirty="0"/>
          </a:p>
        </p:txBody>
      </p:sp>
      <p:pic>
        <p:nvPicPr>
          <p:cNvPr id="12" name="Content Placeholder 11" descr="https://www.linklearncertification.com/courses/uploaded/1000003743/media/slide0119_image017.jp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23493" y="1596980"/>
            <a:ext cx="9240877" cy="4194220"/>
          </a:xfrm>
          <a:prstGeom prst="rect">
            <a:avLst/>
          </a:prstGeom>
          <a:noFill/>
          <a:ln>
            <a:noFill/>
          </a:ln>
        </p:spPr>
      </p:pic>
    </p:spTree>
    <p:extLst>
      <p:ext uri="{BB962C8B-B14F-4D97-AF65-F5344CB8AC3E}">
        <p14:creationId xmlns:p14="http://schemas.microsoft.com/office/powerpoint/2010/main" val="17366494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1"/>
            <a:ext cx="10018713" cy="682388"/>
          </a:xfrm>
        </p:spPr>
        <p:txBody>
          <a:bodyPr>
            <a:normAutofit fontScale="90000"/>
          </a:bodyPr>
          <a:lstStyle/>
          <a:p>
            <a:r>
              <a:rPr lang="en-US" dirty="0" smtClean="0"/>
              <a:t>Have a rewards banquet</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75212" y="491320"/>
            <a:ext cx="5513695" cy="6179936"/>
          </a:xfrm>
        </p:spPr>
      </p:pic>
    </p:spTree>
    <p:extLst>
      <p:ext uri="{BB962C8B-B14F-4D97-AF65-F5344CB8AC3E}">
        <p14:creationId xmlns:p14="http://schemas.microsoft.com/office/powerpoint/2010/main" val="30037185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170646"/>
            <a:ext cx="10018713" cy="911180"/>
          </a:xfrm>
        </p:spPr>
        <p:txBody>
          <a:bodyPr/>
          <a:lstStyle/>
          <a:p>
            <a:r>
              <a:rPr lang="en-US" dirty="0" smtClean="0"/>
              <a:t>Students receive IRS certificates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53594" y="1081088"/>
            <a:ext cx="6280149" cy="4710112"/>
          </a:xfrm>
        </p:spPr>
      </p:pic>
    </p:spTree>
    <p:extLst>
      <p:ext uri="{BB962C8B-B14F-4D97-AF65-F5344CB8AC3E}">
        <p14:creationId xmlns:p14="http://schemas.microsoft.com/office/powerpoint/2010/main" val="25280671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After the first year</a:t>
            </a:r>
            <a:endParaRPr lang="en-US" dirty="0"/>
          </a:p>
        </p:txBody>
      </p:sp>
      <p:sp>
        <p:nvSpPr>
          <p:cNvPr id="3" name="Content Placeholder 2"/>
          <p:cNvSpPr>
            <a:spLocks noGrp="1"/>
          </p:cNvSpPr>
          <p:nvPr>
            <p:ph idx="1"/>
          </p:nvPr>
        </p:nvSpPr>
        <p:spPr/>
        <p:txBody>
          <a:bodyPr>
            <a:normAutofit lnSpcReduction="10000"/>
          </a:bodyPr>
          <a:lstStyle/>
          <a:p>
            <a:r>
              <a:rPr lang="en-US" sz="3200" dirty="0" smtClean="0"/>
              <a:t>Students can participate for more than one year. (</a:t>
            </a:r>
            <a:r>
              <a:rPr lang="en-US" sz="3200" dirty="0" err="1" smtClean="0"/>
              <a:t>Acctg</a:t>
            </a:r>
            <a:r>
              <a:rPr lang="en-US" sz="3200" dirty="0" smtClean="0"/>
              <a:t> 157- VITA Leadership)</a:t>
            </a:r>
          </a:p>
          <a:p>
            <a:r>
              <a:rPr lang="en-US" sz="3200" dirty="0" smtClean="0"/>
              <a:t>They become Quality Reviewers.  If transfer to CSUN they become supervisors over their own site.</a:t>
            </a:r>
          </a:p>
          <a:p>
            <a:r>
              <a:rPr lang="en-US" sz="3200" dirty="0" smtClean="0"/>
              <a:t>Some students have taken the Enrolled Agent test so they can set up their own tax service business.</a:t>
            </a:r>
            <a:endParaRPr lang="en-US" sz="3200" dirty="0"/>
          </a:p>
        </p:txBody>
      </p:sp>
    </p:spTree>
    <p:extLst>
      <p:ext uri="{BB962C8B-B14F-4D97-AF65-F5344CB8AC3E}">
        <p14:creationId xmlns:p14="http://schemas.microsoft.com/office/powerpoint/2010/main" val="221902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Legacy Members</a:t>
            </a:r>
            <a:endParaRPr lang="en-US" dirty="0"/>
          </a:p>
        </p:txBody>
      </p:sp>
      <p:sp>
        <p:nvSpPr>
          <p:cNvPr id="3" name="Content Placeholder 2"/>
          <p:cNvSpPr>
            <a:spLocks noGrp="1"/>
          </p:cNvSpPr>
          <p:nvPr>
            <p:ph idx="1"/>
          </p:nvPr>
        </p:nvSpPr>
        <p:spPr/>
        <p:txBody>
          <a:bodyPr>
            <a:normAutofit lnSpcReduction="10000"/>
          </a:bodyPr>
          <a:lstStyle/>
          <a:p>
            <a:r>
              <a:rPr lang="en-US" sz="4000" dirty="0" smtClean="0"/>
              <a:t>Students continue to participate as community volunteers without class credit.  Some have been doing it every spring for 15 years. They maintain the high quality of the program.</a:t>
            </a:r>
            <a:endParaRPr lang="en-US" sz="4000" dirty="0"/>
          </a:p>
        </p:txBody>
      </p:sp>
    </p:spTree>
    <p:extLst>
      <p:ext uri="{BB962C8B-B14F-4D97-AF65-F5344CB8AC3E}">
        <p14:creationId xmlns:p14="http://schemas.microsoft.com/office/powerpoint/2010/main" val="39279482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4872254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Quote on</a:t>
            </a:r>
            <a:r>
              <a:rPr lang="en-US" dirty="0"/>
              <a:t/>
            </a:r>
            <a:br>
              <a:rPr lang="en-US" dirty="0"/>
            </a:br>
            <a:r>
              <a:rPr lang="en-US" dirty="0"/>
              <a:t>Ronald </a:t>
            </a:r>
            <a:r>
              <a:rPr lang="en-US" dirty="0" smtClean="0"/>
              <a:t>Reagan’s desk</a:t>
            </a:r>
            <a:endParaRPr lang="en-US" dirty="0"/>
          </a:p>
        </p:txBody>
      </p:sp>
      <p:sp>
        <p:nvSpPr>
          <p:cNvPr id="3" name="Content Placeholder 2"/>
          <p:cNvSpPr>
            <a:spLocks noGrp="1"/>
          </p:cNvSpPr>
          <p:nvPr>
            <p:ph idx="1"/>
          </p:nvPr>
        </p:nvSpPr>
        <p:spPr>
          <a:xfrm>
            <a:off x="1484310" y="2666999"/>
            <a:ext cx="8908941" cy="3037765"/>
          </a:xfrm>
        </p:spPr>
        <p:txBody>
          <a:bodyPr>
            <a:normAutofit/>
          </a:bodyPr>
          <a:lstStyle/>
          <a:p>
            <a:r>
              <a:rPr lang="en-US" sz="4800" i="1" dirty="0" smtClean="0"/>
              <a:t>“There </a:t>
            </a:r>
            <a:r>
              <a:rPr lang="en-US" sz="4800" i="1" dirty="0"/>
              <a:t>is no limit to what a man can do or where he can go if he doesn’t mind who gets the credit</a:t>
            </a:r>
            <a:r>
              <a:rPr lang="en-US" sz="4800" i="1" dirty="0" smtClean="0"/>
              <a:t>.”</a:t>
            </a:r>
            <a:endParaRPr lang="en-US" sz="4800" i="1" dirty="0"/>
          </a:p>
          <a:p>
            <a:endParaRPr lang="en-US" sz="4800" i="1" dirty="0"/>
          </a:p>
        </p:txBody>
      </p:sp>
      <p:pic>
        <p:nvPicPr>
          <p:cNvPr id="6" name="Picture 5" descr="Photo of Ronald Reagan"/>
          <p:cNvPicPr/>
          <p:nvPr/>
        </p:nvPicPr>
        <p:blipFill rotWithShape="1">
          <a:blip r:embed="rId3">
            <a:extLst>
              <a:ext uri="{28A0092B-C50C-407E-A947-70E740481C1C}">
                <a14:useLocalDpi xmlns:a14="http://schemas.microsoft.com/office/drawing/2010/main" val="0"/>
              </a:ext>
            </a:extLst>
          </a:blip>
          <a:srcRect l="40444" r="12667"/>
          <a:stretch/>
        </p:blipFill>
        <p:spPr bwMode="auto">
          <a:xfrm>
            <a:off x="2184139" y="133349"/>
            <a:ext cx="2009775" cy="241935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183112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Students Learn</a:t>
            </a:r>
            <a:endParaRPr lang="en-US" dirty="0"/>
          </a:p>
        </p:txBody>
      </p:sp>
      <p:sp>
        <p:nvSpPr>
          <p:cNvPr id="3" name="Content Placeholder 2"/>
          <p:cNvSpPr>
            <a:spLocks noGrp="1"/>
          </p:cNvSpPr>
          <p:nvPr>
            <p:ph idx="1"/>
          </p:nvPr>
        </p:nvSpPr>
        <p:spPr/>
        <p:txBody>
          <a:bodyPr>
            <a:noAutofit/>
          </a:bodyPr>
          <a:lstStyle/>
          <a:p>
            <a:r>
              <a:rPr lang="en-US" sz="3200" dirty="0" smtClean="0"/>
              <a:t>Client Interview techniques—asking personal questions gently</a:t>
            </a:r>
          </a:p>
          <a:p>
            <a:r>
              <a:rPr lang="en-US" sz="3200" dirty="0" smtClean="0"/>
              <a:t>Confidentiality</a:t>
            </a:r>
          </a:p>
          <a:p>
            <a:r>
              <a:rPr lang="en-US" sz="3200" dirty="0" smtClean="0"/>
              <a:t>Basic Computerized Tax Preparation Program</a:t>
            </a:r>
          </a:p>
          <a:p>
            <a:r>
              <a:rPr lang="en-US" sz="3200" dirty="0" smtClean="0"/>
              <a:t>Organize the return (Federal and State)</a:t>
            </a:r>
          </a:p>
          <a:p>
            <a:r>
              <a:rPr lang="en-US" sz="3200" dirty="0" smtClean="0"/>
              <a:t>Explain the return to the client answering questions</a:t>
            </a:r>
            <a:endParaRPr lang="en-US" sz="3200" dirty="0"/>
          </a:p>
        </p:txBody>
      </p:sp>
    </p:spTree>
    <p:extLst>
      <p:ext uri="{BB962C8B-B14F-4D97-AF65-F5344CB8AC3E}">
        <p14:creationId xmlns:p14="http://schemas.microsoft.com/office/powerpoint/2010/main" val="358979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 have learned</a:t>
            </a:r>
            <a:endParaRPr lang="en-US" dirty="0"/>
          </a:p>
        </p:txBody>
      </p:sp>
      <p:sp>
        <p:nvSpPr>
          <p:cNvPr id="3" name="Content Placeholder 2"/>
          <p:cNvSpPr>
            <a:spLocks noGrp="1"/>
          </p:cNvSpPr>
          <p:nvPr>
            <p:ph idx="1"/>
          </p:nvPr>
        </p:nvSpPr>
        <p:spPr>
          <a:xfrm>
            <a:off x="1484310" y="1893194"/>
            <a:ext cx="10018713" cy="4603139"/>
          </a:xfrm>
        </p:spPr>
        <p:txBody>
          <a:bodyPr>
            <a:normAutofit fontScale="92500" lnSpcReduction="10000"/>
          </a:bodyPr>
          <a:lstStyle/>
          <a:p>
            <a:r>
              <a:rPr lang="en-US" sz="2800" dirty="0" smtClean="0"/>
              <a:t>Have respect and appreciation for students—keep telling them.</a:t>
            </a:r>
          </a:p>
          <a:p>
            <a:r>
              <a:rPr lang="en-US" sz="2800" dirty="0" smtClean="0"/>
              <a:t>Don’t get too big—keep it to a size you can handle</a:t>
            </a:r>
          </a:p>
          <a:p>
            <a:pPr lvl="1"/>
            <a:r>
              <a:rPr lang="en-US" sz="2400" dirty="0" smtClean="0"/>
              <a:t>People will want you to grow--- choose a size and stick to it</a:t>
            </a:r>
          </a:p>
          <a:p>
            <a:r>
              <a:rPr lang="en-US" sz="2800" dirty="0" smtClean="0"/>
              <a:t>If </a:t>
            </a:r>
            <a:r>
              <a:rPr lang="en-US" sz="2800" dirty="0"/>
              <a:t>you want it to continue after you, make sure you are getting appropriate pay.  No one will have the passion that you will have and work for nothing.</a:t>
            </a:r>
          </a:p>
          <a:p>
            <a:r>
              <a:rPr lang="en-US" sz="3000" dirty="0" smtClean="0"/>
              <a:t>Ask for help – you need your Division Chair’s support</a:t>
            </a:r>
          </a:p>
          <a:p>
            <a:r>
              <a:rPr lang="en-US" sz="3000" dirty="0" smtClean="0"/>
              <a:t>Keep Statistics about your program and take a lot of pictures.</a:t>
            </a:r>
          </a:p>
          <a:p>
            <a:pPr lvl="1"/>
            <a:r>
              <a:rPr lang="en-US" sz="2600" dirty="0" smtClean="0"/>
              <a:t>You constantly have to prove your program is viable. Others will want you to fail. </a:t>
            </a:r>
            <a:endParaRPr lang="en-US" sz="2600" dirty="0"/>
          </a:p>
        </p:txBody>
      </p:sp>
    </p:spTree>
    <p:extLst>
      <p:ext uri="{BB962C8B-B14F-4D97-AF65-F5344CB8AC3E}">
        <p14:creationId xmlns:p14="http://schemas.microsoft.com/office/powerpoint/2010/main" val="98978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Feed them:</a:t>
            </a:r>
            <a:br>
              <a:rPr lang="en-US" dirty="0"/>
            </a:br>
            <a:r>
              <a:rPr lang="en-US" dirty="0"/>
              <a:t>Nothing makes </a:t>
            </a:r>
            <a:r>
              <a:rPr lang="en-US" dirty="0" smtClean="0"/>
              <a:t>students </a:t>
            </a:r>
            <a:r>
              <a:rPr lang="en-US" dirty="0"/>
              <a:t>feel like a family more than food.</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14904"/>
          <a:stretch/>
        </p:blipFill>
        <p:spPr>
          <a:xfrm>
            <a:off x="2846231" y="2674961"/>
            <a:ext cx="7791717" cy="3795736"/>
          </a:xfrm>
        </p:spPr>
      </p:pic>
    </p:spTree>
    <p:extLst>
      <p:ext uri="{BB962C8B-B14F-4D97-AF65-F5344CB8AC3E}">
        <p14:creationId xmlns:p14="http://schemas.microsoft.com/office/powerpoint/2010/main" val="39679780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Real Estate or IRA/STRS</a:t>
            </a:r>
            <a:endParaRPr lang="en-US" dirty="0"/>
          </a:p>
        </p:txBody>
      </p:sp>
      <p:sp>
        <p:nvSpPr>
          <p:cNvPr id="3" name="Subtitle 2"/>
          <p:cNvSpPr>
            <a:spLocks noGrp="1"/>
          </p:cNvSpPr>
          <p:nvPr>
            <p:ph type="subTitle" idx="1"/>
          </p:nvPr>
        </p:nvSpPr>
        <p:spPr/>
        <p:txBody>
          <a:bodyPr/>
          <a:lstStyle/>
          <a:p>
            <a:r>
              <a:rPr lang="en-US" dirty="0" smtClean="0"/>
              <a:t>How to get a higher return with real estate</a:t>
            </a:r>
            <a:endParaRPr lang="en-US" dirty="0"/>
          </a:p>
        </p:txBody>
      </p:sp>
    </p:spTree>
    <p:extLst>
      <p:ext uri="{BB962C8B-B14F-4D97-AF65-F5344CB8AC3E}">
        <p14:creationId xmlns:p14="http://schemas.microsoft.com/office/powerpoint/2010/main" val="41676336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srcRect l="18430" t="19098" r="38301" b="39853"/>
          <a:stretch/>
        </p:blipFill>
        <p:spPr bwMode="auto">
          <a:xfrm>
            <a:off x="6987653" y="3432331"/>
            <a:ext cx="4071620" cy="2171700"/>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4"/>
          <a:srcRect l="15865" t="19669" r="41186" b="41562"/>
          <a:stretch/>
        </p:blipFill>
        <p:spPr bwMode="auto">
          <a:xfrm>
            <a:off x="6987653" y="11232"/>
            <a:ext cx="3661917" cy="2775542"/>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5"/>
          <a:srcRect l="17468" t="34777" r="40064" b="8495"/>
          <a:stretch/>
        </p:blipFill>
        <p:spPr bwMode="auto">
          <a:xfrm>
            <a:off x="1603593" y="0"/>
            <a:ext cx="3982516" cy="2786774"/>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6"/>
          <a:srcRect l="30448" t="31072" r="44846" b="43843"/>
          <a:stretch/>
        </p:blipFill>
        <p:spPr bwMode="auto">
          <a:xfrm>
            <a:off x="1603593" y="3432332"/>
            <a:ext cx="4076700" cy="2327024"/>
          </a:xfrm>
          <a:prstGeom prst="rect">
            <a:avLst/>
          </a:prstGeom>
          <a:ln>
            <a:noFill/>
          </a:ln>
          <a:extLst>
            <a:ext uri="{53640926-AAD7-44D8-BBD7-CCE9431645EC}">
              <a14:shadowObscured xmlns:a14="http://schemas.microsoft.com/office/drawing/2010/main"/>
            </a:ext>
          </a:extLst>
        </p:spPr>
      </p:pic>
      <p:sp>
        <p:nvSpPr>
          <p:cNvPr id="8" name="TextBox 7"/>
          <p:cNvSpPr txBox="1"/>
          <p:nvPr/>
        </p:nvSpPr>
        <p:spPr>
          <a:xfrm>
            <a:off x="2680451" y="2779427"/>
            <a:ext cx="1741424" cy="369332"/>
          </a:xfrm>
          <a:prstGeom prst="rect">
            <a:avLst/>
          </a:prstGeom>
          <a:noFill/>
        </p:spPr>
        <p:txBody>
          <a:bodyPr wrap="square" rtlCol="0">
            <a:spAutoFit/>
          </a:bodyPr>
          <a:lstStyle/>
          <a:p>
            <a:r>
              <a:rPr lang="en-US" dirty="0" smtClean="0"/>
              <a:t>$2,800     A</a:t>
            </a:r>
            <a:endParaRPr lang="en-US" dirty="0"/>
          </a:p>
        </p:txBody>
      </p:sp>
      <p:sp>
        <p:nvSpPr>
          <p:cNvPr id="9" name="TextBox 8"/>
          <p:cNvSpPr txBox="1"/>
          <p:nvPr/>
        </p:nvSpPr>
        <p:spPr>
          <a:xfrm>
            <a:off x="8256896" y="2964093"/>
            <a:ext cx="1842447" cy="369332"/>
          </a:xfrm>
          <a:prstGeom prst="rect">
            <a:avLst/>
          </a:prstGeom>
          <a:noFill/>
        </p:spPr>
        <p:txBody>
          <a:bodyPr wrap="square" rtlCol="0">
            <a:spAutoFit/>
          </a:bodyPr>
          <a:lstStyle/>
          <a:p>
            <a:r>
              <a:rPr lang="en-US" dirty="0" smtClean="0"/>
              <a:t>$1,900/$1,200    B</a:t>
            </a:r>
            <a:endParaRPr lang="en-US" dirty="0"/>
          </a:p>
        </p:txBody>
      </p:sp>
      <p:sp>
        <p:nvSpPr>
          <p:cNvPr id="10" name="TextBox 9"/>
          <p:cNvSpPr txBox="1"/>
          <p:nvPr/>
        </p:nvSpPr>
        <p:spPr>
          <a:xfrm>
            <a:off x="2579427" y="5827594"/>
            <a:ext cx="1610436" cy="369332"/>
          </a:xfrm>
          <a:prstGeom prst="rect">
            <a:avLst/>
          </a:prstGeom>
          <a:noFill/>
        </p:spPr>
        <p:txBody>
          <a:bodyPr wrap="square" rtlCol="0">
            <a:spAutoFit/>
          </a:bodyPr>
          <a:lstStyle/>
          <a:p>
            <a:r>
              <a:rPr lang="en-US" dirty="0" smtClean="0"/>
              <a:t>$2,500     C</a:t>
            </a:r>
            <a:endParaRPr lang="en-US" dirty="0"/>
          </a:p>
        </p:txBody>
      </p:sp>
      <p:sp>
        <p:nvSpPr>
          <p:cNvPr id="12" name="TextBox 11"/>
          <p:cNvSpPr txBox="1"/>
          <p:nvPr/>
        </p:nvSpPr>
        <p:spPr>
          <a:xfrm>
            <a:off x="8256896" y="5827594"/>
            <a:ext cx="1842447" cy="369332"/>
          </a:xfrm>
          <a:prstGeom prst="rect">
            <a:avLst/>
          </a:prstGeom>
          <a:noFill/>
        </p:spPr>
        <p:txBody>
          <a:bodyPr wrap="square" rtlCol="0">
            <a:spAutoFit/>
          </a:bodyPr>
          <a:lstStyle/>
          <a:p>
            <a:r>
              <a:rPr lang="en-US" dirty="0" smtClean="0"/>
              <a:t>$2,500/$900     D</a:t>
            </a:r>
            <a:endParaRPr lang="en-US" dirty="0"/>
          </a:p>
        </p:txBody>
      </p:sp>
    </p:spTree>
    <p:extLst>
      <p:ext uri="{BB962C8B-B14F-4D97-AF65-F5344CB8AC3E}">
        <p14:creationId xmlns:p14="http://schemas.microsoft.com/office/powerpoint/2010/main" val="37394852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1"/>
            <a:ext cx="10018713" cy="788158"/>
          </a:xfrm>
        </p:spPr>
        <p:txBody>
          <a:bodyPr>
            <a:noAutofit/>
          </a:bodyPr>
          <a:lstStyle/>
          <a:p>
            <a:r>
              <a:rPr lang="en-US" sz="5400" dirty="0" smtClean="0"/>
              <a:t>Basic Principles</a:t>
            </a:r>
            <a:endParaRPr lang="en-US" sz="5400" dirty="0"/>
          </a:p>
        </p:txBody>
      </p:sp>
      <p:sp>
        <p:nvSpPr>
          <p:cNvPr id="3" name="Content Placeholder 2"/>
          <p:cNvSpPr>
            <a:spLocks noGrp="1"/>
          </p:cNvSpPr>
          <p:nvPr>
            <p:ph idx="1"/>
          </p:nvPr>
        </p:nvSpPr>
        <p:spPr>
          <a:xfrm>
            <a:off x="1484310" y="1880315"/>
            <a:ext cx="10018713" cy="3910885"/>
          </a:xfrm>
        </p:spPr>
        <p:txBody>
          <a:bodyPr>
            <a:noAutofit/>
          </a:bodyPr>
          <a:lstStyle/>
          <a:p>
            <a:r>
              <a:rPr lang="en-US" sz="3200" dirty="0" smtClean="0"/>
              <a:t>Always Buy, Never Sell (Not for real estate professionals)</a:t>
            </a:r>
          </a:p>
          <a:p>
            <a:r>
              <a:rPr lang="en-US" sz="3200" dirty="0"/>
              <a:t>Always Long Term– over 40 years (Not Flipping</a:t>
            </a:r>
            <a:r>
              <a:rPr lang="en-US" sz="3200" dirty="0" smtClean="0"/>
              <a:t>) </a:t>
            </a:r>
          </a:p>
          <a:p>
            <a:pPr lvl="1"/>
            <a:r>
              <a:rPr lang="en-US" sz="3200" dirty="0" smtClean="0"/>
              <a:t>Must start when young and then add rental properties every 5 years</a:t>
            </a:r>
            <a:endParaRPr lang="en-US" sz="3200" dirty="0"/>
          </a:p>
          <a:p>
            <a:r>
              <a:rPr lang="en-US" sz="3200" dirty="0" smtClean="0"/>
              <a:t>Location, Location, Location</a:t>
            </a:r>
          </a:p>
          <a:p>
            <a:r>
              <a:rPr lang="en-US" sz="3200" dirty="0" smtClean="0"/>
              <a:t>Keep investments to no more than 3Bed-2Bath properties</a:t>
            </a:r>
          </a:p>
        </p:txBody>
      </p:sp>
    </p:spTree>
    <p:extLst>
      <p:ext uri="{BB962C8B-B14F-4D97-AF65-F5344CB8AC3E}">
        <p14:creationId xmlns:p14="http://schemas.microsoft.com/office/powerpoint/2010/main" val="103377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Principles </a:t>
            </a:r>
            <a:r>
              <a:rPr lang="en-US" dirty="0" err="1" smtClean="0"/>
              <a:t>con’t</a:t>
            </a:r>
            <a:endParaRPr lang="en-US" dirty="0"/>
          </a:p>
        </p:txBody>
      </p:sp>
      <p:sp>
        <p:nvSpPr>
          <p:cNvPr id="3" name="Content Placeholder 2"/>
          <p:cNvSpPr>
            <a:spLocks noGrp="1"/>
          </p:cNvSpPr>
          <p:nvPr>
            <p:ph idx="1"/>
          </p:nvPr>
        </p:nvSpPr>
        <p:spPr>
          <a:xfrm>
            <a:off x="1484310" y="1815153"/>
            <a:ext cx="10018713" cy="3976048"/>
          </a:xfrm>
        </p:spPr>
        <p:txBody>
          <a:bodyPr/>
          <a:lstStyle/>
          <a:p>
            <a:r>
              <a:rPr lang="en-US" sz="3200" dirty="0"/>
              <a:t>Limited to 4 properties as a non-real estate individuals</a:t>
            </a:r>
          </a:p>
          <a:p>
            <a:r>
              <a:rPr lang="en-US" sz="3200" dirty="0" smtClean="0"/>
              <a:t>Budget </a:t>
            </a:r>
            <a:r>
              <a:rPr lang="en-US" sz="3200" dirty="0"/>
              <a:t>for 11 months of rent</a:t>
            </a:r>
          </a:p>
          <a:p>
            <a:r>
              <a:rPr lang="en-US" sz="3200" dirty="0"/>
              <a:t>Assume 10% of rent for maintenance</a:t>
            </a:r>
          </a:p>
          <a:p>
            <a:r>
              <a:rPr lang="en-US" sz="3200" dirty="0"/>
              <a:t>Only interest on mortgage is tax deductible---principle payment does not count for taxes  but use mortgage payment for cash flow</a:t>
            </a:r>
          </a:p>
          <a:p>
            <a:endParaRPr lang="en-US" dirty="0"/>
          </a:p>
        </p:txBody>
      </p:sp>
    </p:spTree>
    <p:extLst>
      <p:ext uri="{BB962C8B-B14F-4D97-AF65-F5344CB8AC3E}">
        <p14:creationId xmlns:p14="http://schemas.microsoft.com/office/powerpoint/2010/main" val="1443947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Principles, </a:t>
            </a:r>
            <a:r>
              <a:rPr lang="en-US" dirty="0" err="1" smtClean="0"/>
              <a:t>con’t</a:t>
            </a:r>
            <a:endParaRPr lang="en-US" dirty="0"/>
          </a:p>
        </p:txBody>
      </p:sp>
      <p:sp>
        <p:nvSpPr>
          <p:cNvPr id="3" name="Content Placeholder 2"/>
          <p:cNvSpPr>
            <a:spLocks noGrp="1"/>
          </p:cNvSpPr>
          <p:nvPr>
            <p:ph idx="1"/>
          </p:nvPr>
        </p:nvSpPr>
        <p:spPr>
          <a:xfrm>
            <a:off x="1484310" y="2438400"/>
            <a:ext cx="10018713" cy="4258614"/>
          </a:xfrm>
        </p:spPr>
        <p:txBody>
          <a:bodyPr>
            <a:normAutofit/>
          </a:bodyPr>
          <a:lstStyle/>
          <a:p>
            <a:r>
              <a:rPr lang="en-US" sz="3200" dirty="0" smtClean="0"/>
              <a:t>Update your properties (A/C, Hardwood floors, Sprinklers) while you are working so costs are lower when retired</a:t>
            </a:r>
          </a:p>
          <a:p>
            <a:r>
              <a:rPr lang="en-US" sz="3200" dirty="0" smtClean="0"/>
              <a:t>Depreciate while you are working to have a non cash loss on taxes (note: if you sell your property you will need to add back in the depreciation to increase the amount of gain on which to pay income tax</a:t>
            </a:r>
          </a:p>
          <a:p>
            <a:endParaRPr lang="en-US" sz="3200" dirty="0"/>
          </a:p>
        </p:txBody>
      </p:sp>
    </p:spTree>
    <p:extLst>
      <p:ext uri="{BB962C8B-B14F-4D97-AF65-F5344CB8AC3E}">
        <p14:creationId xmlns:p14="http://schemas.microsoft.com/office/powerpoint/2010/main" val="4264598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Principles, </a:t>
            </a:r>
            <a:r>
              <a:rPr lang="en-US" dirty="0" err="1"/>
              <a:t>con’t</a:t>
            </a:r>
            <a:endParaRPr lang="en-US" dirty="0"/>
          </a:p>
        </p:txBody>
      </p:sp>
      <p:sp>
        <p:nvSpPr>
          <p:cNvPr id="3" name="Content Placeholder 2"/>
          <p:cNvSpPr>
            <a:spLocks noGrp="1"/>
          </p:cNvSpPr>
          <p:nvPr>
            <p:ph idx="1"/>
          </p:nvPr>
        </p:nvSpPr>
        <p:spPr>
          <a:xfrm>
            <a:off x="1484310" y="2074460"/>
            <a:ext cx="10018713" cy="4367283"/>
          </a:xfrm>
        </p:spPr>
        <p:txBody>
          <a:bodyPr>
            <a:normAutofit/>
          </a:bodyPr>
          <a:lstStyle/>
          <a:p>
            <a:r>
              <a:rPr lang="en-US" sz="3200" dirty="0"/>
              <a:t>If good tenant don’t increase rent---will lose more money than you would gain</a:t>
            </a:r>
          </a:p>
          <a:p>
            <a:r>
              <a:rPr lang="en-US" sz="3200" dirty="0"/>
              <a:t>Don’t pay attention to market value—as long as you get enough rent to have a positive cash flow you will be ok.</a:t>
            </a:r>
          </a:p>
          <a:p>
            <a:r>
              <a:rPr lang="en-US" sz="3200" dirty="0"/>
              <a:t>Market Value is important if you plan to refinance. Credit Score also.</a:t>
            </a:r>
          </a:p>
          <a:p>
            <a:endParaRPr lang="en-US" dirty="0"/>
          </a:p>
        </p:txBody>
      </p:sp>
    </p:spTree>
    <p:extLst>
      <p:ext uri="{BB962C8B-B14F-4D97-AF65-F5344CB8AC3E}">
        <p14:creationId xmlns:p14="http://schemas.microsoft.com/office/powerpoint/2010/main" val="351111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Passive Participation</a:t>
            </a:r>
            <a:endParaRPr lang="en-US" dirty="0"/>
          </a:p>
        </p:txBody>
      </p:sp>
      <p:sp>
        <p:nvSpPr>
          <p:cNvPr id="3" name="Content Placeholder 2"/>
          <p:cNvSpPr>
            <a:spLocks noGrp="1"/>
          </p:cNvSpPr>
          <p:nvPr>
            <p:ph idx="1"/>
          </p:nvPr>
        </p:nvSpPr>
        <p:spPr>
          <a:xfrm>
            <a:off x="1484311" y="2590768"/>
            <a:ext cx="10018713" cy="2434107"/>
          </a:xfrm>
        </p:spPr>
        <p:txBody>
          <a:bodyPr>
            <a:normAutofit/>
          </a:bodyPr>
          <a:lstStyle/>
          <a:p>
            <a:r>
              <a:rPr lang="en-US" sz="3200" dirty="0" smtClean="0"/>
              <a:t>Income is considered Passive if you have a management company handling your properties</a:t>
            </a:r>
          </a:p>
          <a:p>
            <a:r>
              <a:rPr lang="en-US" sz="3200" dirty="0" smtClean="0"/>
              <a:t>Can only write off expenses to the net income--- no loss can be recorded</a:t>
            </a:r>
            <a:endParaRPr lang="en-US" sz="3200" dirty="0"/>
          </a:p>
        </p:txBody>
      </p:sp>
    </p:spTree>
    <p:extLst>
      <p:ext uri="{BB962C8B-B14F-4D97-AF65-F5344CB8AC3E}">
        <p14:creationId xmlns:p14="http://schemas.microsoft.com/office/powerpoint/2010/main" val="3200472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Book of Mormon Quote</a:t>
            </a:r>
            <a:endParaRPr lang="en-US" dirty="0"/>
          </a:p>
        </p:txBody>
      </p:sp>
      <p:sp>
        <p:nvSpPr>
          <p:cNvPr id="3" name="Content Placeholder 2"/>
          <p:cNvSpPr>
            <a:spLocks noGrp="1"/>
          </p:cNvSpPr>
          <p:nvPr>
            <p:ph idx="1"/>
          </p:nvPr>
        </p:nvSpPr>
        <p:spPr>
          <a:xfrm>
            <a:off x="2604773" y="2438399"/>
            <a:ext cx="8046056" cy="3124201"/>
          </a:xfrm>
        </p:spPr>
        <p:txBody>
          <a:bodyPr/>
          <a:lstStyle/>
          <a:p>
            <a:r>
              <a:rPr lang="en-US" sz="3200" dirty="0"/>
              <a:t>... and the priest, not esteeming himself above his hearers, for the preacher was no better than the hearer, neither the teacher any better than the learner; and thus they were all equal.  Alma 1:26</a:t>
            </a:r>
          </a:p>
          <a:p>
            <a:endParaRPr lang="en-US" dirty="0"/>
          </a:p>
        </p:txBody>
      </p:sp>
      <p:pic>
        <p:nvPicPr>
          <p:cNvPr id="5" name="Picture 4" descr="https://www.lds.org/scriptures/bc/scriptures/bofm/teasers/images/book-of-mormon-request.png"/>
          <p:cNvPicPr/>
          <p:nvPr/>
        </p:nvPicPr>
        <p:blipFill>
          <a:blip r:embed="rId3">
            <a:extLst>
              <a:ext uri="{28A0092B-C50C-407E-A947-70E740481C1C}">
                <a14:useLocalDpi xmlns:a14="http://schemas.microsoft.com/office/drawing/2010/main" val="0"/>
              </a:ext>
            </a:extLst>
          </a:blip>
          <a:srcRect/>
          <a:stretch>
            <a:fillRect/>
          </a:stretch>
        </p:blipFill>
        <p:spPr bwMode="auto">
          <a:xfrm>
            <a:off x="9263417" y="695823"/>
            <a:ext cx="1136176" cy="1459884"/>
          </a:xfrm>
          <a:prstGeom prst="rect">
            <a:avLst/>
          </a:prstGeom>
          <a:noFill/>
          <a:ln>
            <a:noFill/>
          </a:ln>
        </p:spPr>
      </p:pic>
    </p:spTree>
    <p:extLst>
      <p:ext uri="{BB962C8B-B14F-4D97-AF65-F5344CB8AC3E}">
        <p14:creationId xmlns:p14="http://schemas.microsoft.com/office/powerpoint/2010/main" val="15563046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Active Participation</a:t>
            </a:r>
            <a:endParaRPr lang="en-US" dirty="0"/>
          </a:p>
        </p:txBody>
      </p:sp>
      <p:sp>
        <p:nvSpPr>
          <p:cNvPr id="3" name="Content Placeholder 2"/>
          <p:cNvSpPr>
            <a:spLocks noGrp="1"/>
          </p:cNvSpPr>
          <p:nvPr>
            <p:ph idx="1"/>
          </p:nvPr>
        </p:nvSpPr>
        <p:spPr>
          <a:xfrm>
            <a:off x="1484310" y="2074461"/>
            <a:ext cx="10018713" cy="3716740"/>
          </a:xfrm>
        </p:spPr>
        <p:txBody>
          <a:bodyPr>
            <a:noAutofit/>
          </a:bodyPr>
          <a:lstStyle/>
          <a:p>
            <a:r>
              <a:rPr lang="en-US" sz="3200" dirty="0" smtClean="0"/>
              <a:t>You do all the real estate work (collect rent, search for tenants, pay bills, supervise repairs, manage tenants)</a:t>
            </a:r>
          </a:p>
          <a:p>
            <a:r>
              <a:rPr lang="en-US" sz="3200" dirty="0" smtClean="0"/>
              <a:t>Don’t need to have a real estate license if it is your own property</a:t>
            </a:r>
          </a:p>
          <a:p>
            <a:r>
              <a:rPr lang="en-US" sz="3200" dirty="0" smtClean="0"/>
              <a:t>If you have a job you must spend more time at Rental work than at your job.</a:t>
            </a:r>
          </a:p>
        </p:txBody>
      </p:sp>
    </p:spTree>
    <p:extLst>
      <p:ext uri="{BB962C8B-B14F-4D97-AF65-F5344CB8AC3E}">
        <p14:creationId xmlns:p14="http://schemas.microsoft.com/office/powerpoint/2010/main" val="180430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Active Participation </a:t>
            </a:r>
            <a:r>
              <a:rPr lang="en-US" dirty="0" err="1" smtClean="0"/>
              <a:t>Con’t</a:t>
            </a:r>
            <a:endParaRPr lang="en-US" dirty="0"/>
          </a:p>
        </p:txBody>
      </p:sp>
      <p:sp>
        <p:nvSpPr>
          <p:cNvPr id="3" name="Content Placeholder 2"/>
          <p:cNvSpPr>
            <a:spLocks noGrp="1"/>
          </p:cNvSpPr>
          <p:nvPr>
            <p:ph idx="1"/>
          </p:nvPr>
        </p:nvSpPr>
        <p:spPr>
          <a:xfrm>
            <a:off x="1484310" y="2006221"/>
            <a:ext cx="10018713" cy="4380931"/>
          </a:xfrm>
        </p:spPr>
        <p:txBody>
          <a:bodyPr>
            <a:normAutofit/>
          </a:bodyPr>
          <a:lstStyle/>
          <a:p>
            <a:r>
              <a:rPr lang="en-US" sz="3200" dirty="0"/>
              <a:t>Must be over 250 hours in real estate activities if you have a job</a:t>
            </a:r>
          </a:p>
          <a:p>
            <a:r>
              <a:rPr lang="en-US" sz="3200" dirty="0" smtClean="0"/>
              <a:t>If </a:t>
            </a:r>
            <a:r>
              <a:rPr lang="en-US" sz="3200" dirty="0"/>
              <a:t>no other job, you must have 750 hours in real estate activities (husband retired)</a:t>
            </a:r>
          </a:p>
          <a:p>
            <a:r>
              <a:rPr lang="en-US" sz="3200" dirty="0"/>
              <a:t>Can declare a $25000 loss or less if additional income. (if tax rate is 20% that is a tax savings of $5000—don’t need to pay taxes on it when you pull it out)</a:t>
            </a:r>
          </a:p>
          <a:p>
            <a:endParaRPr lang="en-US" dirty="0"/>
          </a:p>
        </p:txBody>
      </p:sp>
    </p:spTree>
    <p:extLst>
      <p:ext uri="{BB962C8B-B14F-4D97-AF65-F5344CB8AC3E}">
        <p14:creationId xmlns:p14="http://schemas.microsoft.com/office/powerpoint/2010/main" val="362967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Disadvantages</a:t>
            </a:r>
            <a:endParaRPr lang="en-US" dirty="0"/>
          </a:p>
        </p:txBody>
      </p:sp>
      <p:sp>
        <p:nvSpPr>
          <p:cNvPr id="3" name="Content Placeholder 2"/>
          <p:cNvSpPr>
            <a:spLocks noGrp="1"/>
          </p:cNvSpPr>
          <p:nvPr>
            <p:ph idx="1"/>
          </p:nvPr>
        </p:nvSpPr>
        <p:spPr>
          <a:xfrm>
            <a:off x="1484310" y="1429555"/>
            <a:ext cx="10018713" cy="4361646"/>
          </a:xfrm>
        </p:spPr>
        <p:txBody>
          <a:bodyPr>
            <a:normAutofit/>
          </a:bodyPr>
          <a:lstStyle/>
          <a:p>
            <a:r>
              <a:rPr lang="en-US" sz="3200" dirty="0" smtClean="0"/>
              <a:t>Hassle of Management –Can’t leave and forget it</a:t>
            </a:r>
          </a:p>
          <a:p>
            <a:r>
              <a:rPr lang="en-US" sz="3200" dirty="0" smtClean="0"/>
              <a:t>If you get a bad tenant– can have a loss of rent and need to go to court for eviction.</a:t>
            </a:r>
          </a:p>
          <a:p>
            <a:r>
              <a:rPr lang="en-US" sz="3200" dirty="0" smtClean="0"/>
              <a:t>If you decide to sell will have higher taxes if you have depreciated the properties</a:t>
            </a:r>
            <a:endParaRPr lang="en-US" sz="3200" dirty="0"/>
          </a:p>
        </p:txBody>
      </p:sp>
    </p:spTree>
    <p:extLst>
      <p:ext uri="{BB962C8B-B14F-4D97-AF65-F5344CB8AC3E}">
        <p14:creationId xmlns:p14="http://schemas.microsoft.com/office/powerpoint/2010/main" val="397913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Tax Tips</a:t>
            </a:r>
            <a:endParaRPr lang="en-US" dirty="0"/>
          </a:p>
        </p:txBody>
      </p:sp>
      <p:sp>
        <p:nvSpPr>
          <p:cNvPr id="3" name="Content Placeholder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5176080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09" y="180834"/>
            <a:ext cx="10018713" cy="1456898"/>
          </a:xfrm>
        </p:spPr>
        <p:txBody>
          <a:bodyPr/>
          <a:lstStyle/>
          <a:p>
            <a:r>
              <a:rPr lang="en-US" dirty="0" smtClean="0"/>
              <a:t>Tax Basics</a:t>
            </a:r>
            <a:endParaRPr lang="en-US" dirty="0"/>
          </a:p>
        </p:txBody>
      </p:sp>
      <p:sp>
        <p:nvSpPr>
          <p:cNvPr id="3" name="Content Placeholder 2"/>
          <p:cNvSpPr>
            <a:spLocks noGrp="1"/>
          </p:cNvSpPr>
          <p:nvPr>
            <p:ph idx="1"/>
          </p:nvPr>
        </p:nvSpPr>
        <p:spPr>
          <a:xfrm>
            <a:off x="1484308" y="1834486"/>
            <a:ext cx="10018713" cy="3842983"/>
          </a:xfrm>
        </p:spPr>
        <p:txBody>
          <a:bodyPr>
            <a:noAutofit/>
          </a:bodyPr>
          <a:lstStyle/>
          <a:p>
            <a:r>
              <a:rPr lang="en-US" sz="3200" dirty="0"/>
              <a:t>Cash Basis – what you paid and what you received from Jan 1 to Dec 31.  Make all expenditures before Dec 31.</a:t>
            </a:r>
          </a:p>
          <a:p>
            <a:r>
              <a:rPr lang="en-US" sz="3200" dirty="0"/>
              <a:t>Your status is as of December 31</a:t>
            </a:r>
            <a:r>
              <a:rPr lang="en-US" sz="3200" baseline="30000" dirty="0"/>
              <a:t>st</a:t>
            </a:r>
            <a:r>
              <a:rPr lang="en-US" sz="3200" dirty="0"/>
              <a:t>.</a:t>
            </a:r>
          </a:p>
          <a:p>
            <a:r>
              <a:rPr lang="en-US" sz="3200" dirty="0" smtClean="0"/>
              <a:t>If </a:t>
            </a:r>
            <a:r>
              <a:rPr lang="en-US" sz="3200" dirty="0"/>
              <a:t>Income – then you can record expense----no income , no expense to </a:t>
            </a:r>
            <a:r>
              <a:rPr lang="en-US" sz="3200" dirty="0" smtClean="0"/>
              <a:t>match</a:t>
            </a:r>
            <a:endParaRPr lang="en-US" sz="3200" dirty="0"/>
          </a:p>
        </p:txBody>
      </p:sp>
    </p:spTree>
    <p:extLst>
      <p:ext uri="{BB962C8B-B14F-4D97-AF65-F5344CB8AC3E}">
        <p14:creationId xmlns:p14="http://schemas.microsoft.com/office/powerpoint/2010/main" val="181201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Suggestions </a:t>
            </a:r>
            <a:endParaRPr lang="en-US" dirty="0"/>
          </a:p>
        </p:txBody>
      </p:sp>
      <p:sp>
        <p:nvSpPr>
          <p:cNvPr id="3" name="Content Placeholder 2"/>
          <p:cNvSpPr>
            <a:spLocks noGrp="1"/>
          </p:cNvSpPr>
          <p:nvPr>
            <p:ph idx="1"/>
          </p:nvPr>
        </p:nvSpPr>
        <p:spPr/>
        <p:txBody>
          <a:bodyPr/>
          <a:lstStyle/>
          <a:p>
            <a:r>
              <a:rPr lang="en-US" sz="3200" dirty="0"/>
              <a:t>Always record where you got your information---what authority you relied upon (pub 17, IRS pamphlet, called IRS—get name and number)</a:t>
            </a:r>
          </a:p>
          <a:p>
            <a:r>
              <a:rPr lang="en-US" sz="3200" dirty="0"/>
              <a:t>Must keep both your receipt and your form of payment.  Just receipts is not good enough anymore</a:t>
            </a:r>
          </a:p>
          <a:p>
            <a:endParaRPr lang="en-US" dirty="0"/>
          </a:p>
        </p:txBody>
      </p:sp>
    </p:spTree>
    <p:extLst>
      <p:ext uri="{BB962C8B-B14F-4D97-AF65-F5344CB8AC3E}">
        <p14:creationId xmlns:p14="http://schemas.microsoft.com/office/powerpoint/2010/main" val="262412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1040 -Adjustment to Income</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15920" y="1918952"/>
            <a:ext cx="9687103" cy="4687910"/>
          </a:xfrm>
        </p:spPr>
      </p:pic>
      <p:cxnSp>
        <p:nvCxnSpPr>
          <p:cNvPr id="7" name="Straight Arrow Connector 6"/>
          <p:cNvCxnSpPr/>
          <p:nvPr/>
        </p:nvCxnSpPr>
        <p:spPr>
          <a:xfrm>
            <a:off x="2797791" y="4599296"/>
            <a:ext cx="846161" cy="13647"/>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797791" y="4872251"/>
            <a:ext cx="846161"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797791" y="5104263"/>
            <a:ext cx="846161"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797791" y="5349923"/>
            <a:ext cx="846161"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797791" y="4353636"/>
            <a:ext cx="846161" cy="1364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032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Standard Deduction-2013</a:t>
            </a:r>
            <a:endParaRPr lang="en-US" sz="4800" dirty="0"/>
          </a:p>
        </p:txBody>
      </p:sp>
      <p:sp>
        <p:nvSpPr>
          <p:cNvPr id="3" name="Content Placeholder 2"/>
          <p:cNvSpPr>
            <a:spLocks noGrp="1"/>
          </p:cNvSpPr>
          <p:nvPr>
            <p:ph idx="1"/>
          </p:nvPr>
        </p:nvSpPr>
        <p:spPr>
          <a:xfrm>
            <a:off x="1484310" y="1931831"/>
            <a:ext cx="10018713" cy="2910625"/>
          </a:xfrm>
        </p:spPr>
        <p:txBody>
          <a:bodyPr>
            <a:normAutofit/>
          </a:bodyPr>
          <a:lstStyle/>
          <a:p>
            <a:r>
              <a:rPr lang="en-US" sz="3600" dirty="0" smtClean="0"/>
              <a:t>Single or Married Filing Separately				$  6,100</a:t>
            </a:r>
          </a:p>
          <a:p>
            <a:r>
              <a:rPr lang="en-US" sz="3600" dirty="0" smtClean="0"/>
              <a:t>Married Filing Joint or Qualifying Widow	$12,200</a:t>
            </a:r>
          </a:p>
          <a:p>
            <a:r>
              <a:rPr lang="en-US" sz="3600" dirty="0" smtClean="0"/>
              <a:t>Head of Household										$  8,950</a:t>
            </a:r>
            <a:endParaRPr lang="en-US" sz="3600" dirty="0"/>
          </a:p>
        </p:txBody>
      </p:sp>
    </p:spTree>
    <p:extLst>
      <p:ext uri="{BB962C8B-B14F-4D97-AF65-F5344CB8AC3E}">
        <p14:creationId xmlns:p14="http://schemas.microsoft.com/office/powerpoint/2010/main" val="139073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Schedule A- Medical</a:t>
            </a:r>
            <a:endParaRPr lang="en-US"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b="3354"/>
          <a:stretch/>
        </p:blipFill>
        <p:spPr>
          <a:xfrm>
            <a:off x="1300766" y="1906073"/>
            <a:ext cx="10202258" cy="4082603"/>
          </a:xfrm>
        </p:spPr>
      </p:pic>
    </p:spTree>
    <p:extLst>
      <p:ext uri="{BB962C8B-B14F-4D97-AF65-F5344CB8AC3E}">
        <p14:creationId xmlns:p14="http://schemas.microsoft.com/office/powerpoint/2010/main" val="17897262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Schedule A – Property Taxes</a:t>
            </a:r>
            <a:endParaRPr lang="en-US"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2496" t="5914" r="5264" b="8097"/>
          <a:stretch/>
        </p:blipFill>
        <p:spPr>
          <a:xfrm>
            <a:off x="1442434" y="2240924"/>
            <a:ext cx="9517487" cy="2434107"/>
          </a:xfrm>
        </p:spPr>
      </p:pic>
      <p:cxnSp>
        <p:nvCxnSpPr>
          <p:cNvPr id="6" name="Straight Arrow Connector 5"/>
          <p:cNvCxnSpPr/>
          <p:nvPr/>
        </p:nvCxnSpPr>
        <p:spPr>
          <a:xfrm>
            <a:off x="1951630" y="3302758"/>
            <a:ext cx="832513" cy="1364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965278" y="3631778"/>
            <a:ext cx="818865" cy="0"/>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51682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33766" y="2634018"/>
            <a:ext cx="9169256" cy="1867216"/>
          </a:xfrm>
        </p:spPr>
        <p:txBody>
          <a:bodyPr>
            <a:normAutofit fontScale="90000"/>
          </a:bodyPr>
          <a:lstStyle/>
          <a:p>
            <a:pPr algn="ctr"/>
            <a:r>
              <a:rPr lang="en-US" dirty="0" smtClean="0"/>
              <a:t/>
            </a:r>
            <a:br>
              <a:rPr lang="en-US" dirty="0" smtClean="0"/>
            </a:br>
            <a:r>
              <a:rPr lang="en-US" dirty="0" smtClean="0"/>
              <a:t/>
            </a:r>
            <a:br>
              <a:rPr lang="en-US" dirty="0" smtClean="0"/>
            </a:br>
            <a:r>
              <a:rPr lang="en-US" dirty="0"/>
              <a:t/>
            </a:r>
            <a:br>
              <a:rPr lang="en-US" dirty="0"/>
            </a:br>
            <a:r>
              <a:rPr lang="en-US" dirty="0" smtClean="0"/>
              <a:t>VITA: Service Learning Course</a:t>
            </a:r>
            <a:endParaRPr lang="en-US" dirty="0"/>
          </a:p>
        </p:txBody>
      </p:sp>
      <p:sp>
        <p:nvSpPr>
          <p:cNvPr id="3" name="Subtitle 2"/>
          <p:cNvSpPr>
            <a:spLocks noGrp="1"/>
          </p:cNvSpPr>
          <p:nvPr>
            <p:ph type="subTitle" idx="1"/>
          </p:nvPr>
        </p:nvSpPr>
        <p:spPr>
          <a:xfrm>
            <a:off x="4092296" y="4596769"/>
            <a:ext cx="6987645" cy="1388534"/>
          </a:xfrm>
        </p:spPr>
        <p:txBody>
          <a:bodyPr>
            <a:normAutofit/>
          </a:bodyPr>
          <a:lstStyle/>
          <a:p>
            <a:r>
              <a:rPr lang="en-US" sz="4400" b="1" i="1" dirty="0" smtClean="0"/>
              <a:t>Lessons Learned</a:t>
            </a:r>
            <a:endParaRPr lang="en-US" sz="4400" b="1" i="1" dirty="0"/>
          </a:p>
        </p:txBody>
      </p:sp>
      <p:pic>
        <p:nvPicPr>
          <p:cNvPr id="4" name="Picture 3"/>
          <p:cNvPicPr/>
          <p:nvPr/>
        </p:nvPicPr>
        <p:blipFill rotWithShape="1">
          <a:blip r:embed="rId3"/>
          <a:srcRect l="65224" t="25371" r="2885" b="11060"/>
          <a:stretch/>
        </p:blipFill>
        <p:spPr bwMode="auto">
          <a:xfrm>
            <a:off x="4326340" y="196630"/>
            <a:ext cx="4763069" cy="286602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862243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Schedule A – Interest Expense</a:t>
            </a:r>
            <a:endParaRPr lang="en-US"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9187" t="33356" r="23193" b="57987"/>
          <a:stretch/>
        </p:blipFill>
        <p:spPr>
          <a:xfrm>
            <a:off x="1996225" y="2438399"/>
            <a:ext cx="8512936" cy="1541174"/>
          </a:xfrm>
        </p:spPr>
      </p:pic>
    </p:spTree>
    <p:extLst>
      <p:ext uri="{BB962C8B-B14F-4D97-AF65-F5344CB8AC3E}">
        <p14:creationId xmlns:p14="http://schemas.microsoft.com/office/powerpoint/2010/main" val="37790030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Schedule A - </a:t>
            </a:r>
            <a:r>
              <a:rPr lang="en-US" dirty="0" err="1" smtClean="0"/>
              <a:t>Misc</a:t>
            </a:r>
            <a:endParaRPr lang="en-US"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r="1716"/>
          <a:stretch/>
        </p:blipFill>
        <p:spPr>
          <a:xfrm>
            <a:off x="1484310" y="2021983"/>
            <a:ext cx="9591521" cy="3354689"/>
          </a:xfrm>
        </p:spPr>
      </p:pic>
      <p:cxnSp>
        <p:nvCxnSpPr>
          <p:cNvPr id="6" name="Straight Connector 5"/>
          <p:cNvCxnSpPr/>
          <p:nvPr/>
        </p:nvCxnSpPr>
        <p:spPr>
          <a:xfrm>
            <a:off x="2934269" y="2552131"/>
            <a:ext cx="13647" cy="121465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088107" y="4408227"/>
            <a:ext cx="846162" cy="13648"/>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V="1">
            <a:off x="2429301" y="2770496"/>
            <a:ext cx="832514" cy="8052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71815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Schedule A – Absolute Miserable Tax (AMT)</a:t>
            </a:r>
            <a:endParaRPr lang="en-US"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8659" t="79938" r="20732" b="9344"/>
          <a:stretch/>
        </p:blipFill>
        <p:spPr>
          <a:xfrm>
            <a:off x="2305318" y="2438400"/>
            <a:ext cx="7456868" cy="3060880"/>
          </a:xfrm>
        </p:spPr>
      </p:pic>
    </p:spTree>
    <p:extLst>
      <p:ext uri="{BB962C8B-B14F-4D97-AF65-F5344CB8AC3E}">
        <p14:creationId xmlns:p14="http://schemas.microsoft.com/office/powerpoint/2010/main" val="382167516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IRS</a:t>
            </a:r>
            <a:endParaRPr lang="en-US" dirty="0"/>
          </a:p>
        </p:txBody>
      </p:sp>
      <p:sp>
        <p:nvSpPr>
          <p:cNvPr id="3" name="Subtitle 2"/>
          <p:cNvSpPr>
            <a:spLocks noGrp="1"/>
          </p:cNvSpPr>
          <p:nvPr>
            <p:ph type="subTitle" idx="1"/>
          </p:nvPr>
        </p:nvSpPr>
        <p:spPr/>
        <p:txBody>
          <a:bodyPr/>
          <a:lstStyle/>
          <a:p>
            <a:r>
              <a:rPr lang="en-US" dirty="0" smtClean="0"/>
              <a:t>The Good, Bad and Scams</a:t>
            </a:r>
            <a:endParaRPr lang="en-US" dirty="0"/>
          </a:p>
        </p:txBody>
      </p:sp>
    </p:spTree>
    <p:extLst>
      <p:ext uri="{BB962C8B-B14F-4D97-AF65-F5344CB8AC3E}">
        <p14:creationId xmlns:p14="http://schemas.microsoft.com/office/powerpoint/2010/main" val="27485909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SCAMS  Using the IRS Name</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8017092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IRS will never:</a:t>
            </a:r>
            <a:r>
              <a:rPr lang="en-US" dirty="0"/>
              <a:t/>
            </a:r>
            <a:br>
              <a:rPr lang="en-US" dirty="0"/>
            </a:br>
            <a:endParaRPr lang="en-US" dirty="0"/>
          </a:p>
        </p:txBody>
      </p:sp>
      <p:sp>
        <p:nvSpPr>
          <p:cNvPr id="3" name="Content Placeholder 2"/>
          <p:cNvSpPr>
            <a:spLocks noGrp="1"/>
          </p:cNvSpPr>
          <p:nvPr>
            <p:ph idx="1"/>
          </p:nvPr>
        </p:nvSpPr>
        <p:spPr>
          <a:xfrm>
            <a:off x="1484310" y="1558345"/>
            <a:ext cx="10018713" cy="5100032"/>
          </a:xfrm>
        </p:spPr>
        <p:txBody>
          <a:bodyPr>
            <a:normAutofit fontScale="32500" lnSpcReduction="20000"/>
          </a:bodyPr>
          <a:lstStyle/>
          <a:p>
            <a:pPr marL="0" indent="0">
              <a:buNone/>
            </a:pPr>
            <a:r>
              <a:rPr lang="en-US" sz="3600" b="1" dirty="0"/>
              <a:t> </a:t>
            </a:r>
            <a:endParaRPr lang="en-US" sz="3600" dirty="0"/>
          </a:p>
          <a:p>
            <a:r>
              <a:rPr lang="en-US" sz="9800" b="1" dirty="0"/>
              <a:t>1.   Call you about taxes you owe without first mailing you an official notice</a:t>
            </a:r>
            <a:r>
              <a:rPr lang="en-US" sz="9800" b="1" dirty="0" smtClean="0"/>
              <a:t>.</a:t>
            </a:r>
          </a:p>
          <a:p>
            <a:pPr marL="0" indent="0">
              <a:buNone/>
            </a:pPr>
            <a:endParaRPr lang="en-US" sz="9800" dirty="0"/>
          </a:p>
          <a:p>
            <a:r>
              <a:rPr lang="en-US" sz="9800" b="1" dirty="0"/>
              <a:t>2.   Demand that you pay taxes without giving you the opportunity to question or appeal the amount they say you owe.</a:t>
            </a:r>
            <a:endParaRPr lang="en-US" sz="9800" dirty="0"/>
          </a:p>
          <a:p>
            <a:pPr marL="0" indent="0">
              <a:buNone/>
            </a:pPr>
            <a:endParaRPr lang="en-US" sz="9800" dirty="0"/>
          </a:p>
          <a:p>
            <a:r>
              <a:rPr lang="en-US" sz="9800" b="1" dirty="0"/>
              <a:t>3.   Require you to use a specific payment method for your taxes, such as a prepaid debit card.</a:t>
            </a:r>
            <a:endParaRPr lang="en-US" sz="9800" dirty="0"/>
          </a:p>
          <a:p>
            <a:r>
              <a:rPr lang="en-US" sz="8000" b="1" dirty="0"/>
              <a:t> </a:t>
            </a:r>
            <a:endParaRPr lang="en-US" sz="8000" dirty="0"/>
          </a:p>
        </p:txBody>
      </p:sp>
    </p:spTree>
    <p:extLst>
      <p:ext uri="{BB962C8B-B14F-4D97-AF65-F5344CB8AC3E}">
        <p14:creationId xmlns:p14="http://schemas.microsoft.com/office/powerpoint/2010/main" val="169305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The IRS will never:</a:t>
            </a:r>
            <a:r>
              <a:rPr lang="en-US" dirty="0"/>
              <a:t/>
            </a:r>
            <a:br>
              <a:rPr lang="en-US" dirty="0"/>
            </a:br>
            <a:endParaRPr lang="en-US" dirty="0"/>
          </a:p>
        </p:txBody>
      </p:sp>
      <p:sp>
        <p:nvSpPr>
          <p:cNvPr id="3" name="Content Placeholder 2"/>
          <p:cNvSpPr>
            <a:spLocks noGrp="1"/>
          </p:cNvSpPr>
          <p:nvPr>
            <p:ph idx="1"/>
          </p:nvPr>
        </p:nvSpPr>
        <p:spPr>
          <a:xfrm>
            <a:off x="1484310" y="1978926"/>
            <a:ext cx="10018713" cy="2647666"/>
          </a:xfrm>
        </p:spPr>
        <p:txBody>
          <a:bodyPr>
            <a:normAutofit fontScale="92500" lnSpcReduction="20000"/>
          </a:bodyPr>
          <a:lstStyle/>
          <a:p>
            <a:endParaRPr lang="en-US" sz="3200" b="1" dirty="0" smtClean="0"/>
          </a:p>
          <a:p>
            <a:r>
              <a:rPr lang="en-US" sz="3200" b="1" dirty="0" smtClean="0"/>
              <a:t>4</a:t>
            </a:r>
            <a:r>
              <a:rPr lang="en-US" sz="3200" b="1" dirty="0"/>
              <a:t>.   Ask for credit or debit card numbers over the phone</a:t>
            </a:r>
            <a:r>
              <a:rPr lang="en-US" sz="3200" b="1" dirty="0" smtClean="0"/>
              <a:t>.</a:t>
            </a:r>
          </a:p>
          <a:p>
            <a:endParaRPr lang="en-US" sz="3200" dirty="0"/>
          </a:p>
          <a:p>
            <a:r>
              <a:rPr lang="en-US" sz="3200" b="1" dirty="0"/>
              <a:t>5.   Threaten to bring in local police or other law-enforcement groups to have you arrested for not paying.</a:t>
            </a:r>
            <a:endParaRPr lang="en-US" sz="3200" dirty="0"/>
          </a:p>
          <a:p>
            <a:endParaRPr lang="en-US" sz="3200" dirty="0"/>
          </a:p>
          <a:p>
            <a:endParaRPr lang="en-US" dirty="0"/>
          </a:p>
        </p:txBody>
      </p:sp>
    </p:spTree>
    <p:extLst>
      <p:ext uri="{BB962C8B-B14F-4D97-AF65-F5344CB8AC3E}">
        <p14:creationId xmlns:p14="http://schemas.microsoft.com/office/powerpoint/2010/main" val="359819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If you get a call</a:t>
            </a:r>
            <a:r>
              <a:rPr lang="en-US" dirty="0" smtClean="0"/>
              <a:t/>
            </a:r>
            <a:br>
              <a:rPr lang="en-US" dirty="0" smtClean="0"/>
            </a:br>
            <a:endParaRPr lang="en-US" dirty="0"/>
          </a:p>
        </p:txBody>
      </p:sp>
      <p:sp>
        <p:nvSpPr>
          <p:cNvPr id="3" name="Content Placeholder 2"/>
          <p:cNvSpPr>
            <a:spLocks noGrp="1"/>
          </p:cNvSpPr>
          <p:nvPr>
            <p:ph idx="1"/>
          </p:nvPr>
        </p:nvSpPr>
        <p:spPr>
          <a:xfrm>
            <a:off x="1484310" y="1893195"/>
            <a:ext cx="10416538" cy="4752304"/>
          </a:xfrm>
        </p:spPr>
        <p:txBody>
          <a:bodyPr>
            <a:noAutofit/>
          </a:bodyPr>
          <a:lstStyle/>
          <a:p>
            <a:r>
              <a:rPr lang="en-US" sz="3200" b="1" dirty="0"/>
              <a:t>1</a:t>
            </a:r>
            <a:r>
              <a:rPr lang="en-US" sz="3200" b="1" dirty="0" smtClean="0"/>
              <a:t>. </a:t>
            </a:r>
            <a:r>
              <a:rPr lang="en-US" sz="3200" b="1" dirty="0"/>
              <a:t>If you know you owe taxes or think you might owe, call the IRS at </a:t>
            </a:r>
            <a:r>
              <a:rPr lang="en-US" sz="4000" b="1" u="sng" dirty="0" smtClean="0"/>
              <a:t>1-800-829-1040</a:t>
            </a:r>
            <a:r>
              <a:rPr lang="en-US" sz="4000" b="1" u="sng" dirty="0"/>
              <a:t>. </a:t>
            </a:r>
            <a:r>
              <a:rPr lang="en-US" sz="3200" b="1" dirty="0"/>
              <a:t>IRS workers can help you with a payment issue</a:t>
            </a:r>
            <a:r>
              <a:rPr lang="en-US" sz="3200" b="1" dirty="0" smtClean="0"/>
              <a:t>.</a:t>
            </a:r>
            <a:endParaRPr lang="en-US" sz="3200" dirty="0"/>
          </a:p>
          <a:p>
            <a:r>
              <a:rPr lang="en-US" sz="3200" b="1" dirty="0"/>
              <a:t>2</a:t>
            </a:r>
            <a:r>
              <a:rPr lang="en-US" sz="3200" b="1" dirty="0" smtClean="0"/>
              <a:t>. </a:t>
            </a:r>
            <a:r>
              <a:rPr lang="en-US" sz="3200" b="1" dirty="0"/>
              <a:t>If you know you don’t owe taxes or have no reason to believe that you do, report the incident to the Treasury Inspector General for Tax Administration (TIGTA) at </a:t>
            </a:r>
            <a:r>
              <a:rPr lang="en-US" sz="3200" b="1" dirty="0" smtClean="0"/>
              <a:t>      </a:t>
            </a:r>
            <a:r>
              <a:rPr lang="en-US" sz="4000" b="1" dirty="0" smtClean="0"/>
              <a:t>1-800-366-4484</a:t>
            </a:r>
            <a:r>
              <a:rPr lang="en-US" sz="3200" b="1" dirty="0" smtClean="0"/>
              <a:t> </a:t>
            </a:r>
            <a:r>
              <a:rPr lang="en-US" sz="3200" b="1" dirty="0"/>
              <a:t>or at </a:t>
            </a:r>
            <a:r>
              <a:rPr lang="en-US" sz="4000" b="1" dirty="0"/>
              <a:t>www.tigta.gov.</a:t>
            </a:r>
            <a:endParaRPr lang="en-US" sz="4000" dirty="0"/>
          </a:p>
          <a:p>
            <a:r>
              <a:rPr lang="en-US" sz="1800" b="1" dirty="0"/>
              <a:t> </a:t>
            </a:r>
            <a:endParaRPr lang="en-US" sz="1800" dirty="0"/>
          </a:p>
          <a:p>
            <a:endParaRPr lang="en-US" sz="1800" dirty="0"/>
          </a:p>
        </p:txBody>
      </p:sp>
    </p:spTree>
    <p:extLst>
      <p:ext uri="{BB962C8B-B14F-4D97-AF65-F5344CB8AC3E}">
        <p14:creationId xmlns:p14="http://schemas.microsoft.com/office/powerpoint/2010/main" val="24953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If you get a call </a:t>
            </a:r>
            <a:r>
              <a:rPr lang="en-US" sz="4400" dirty="0" err="1" smtClean="0"/>
              <a:t>con’t</a:t>
            </a:r>
            <a:endParaRPr lang="en-US" sz="4400" dirty="0"/>
          </a:p>
        </p:txBody>
      </p:sp>
      <p:sp>
        <p:nvSpPr>
          <p:cNvPr id="3" name="Content Placeholder 2"/>
          <p:cNvSpPr>
            <a:spLocks noGrp="1"/>
          </p:cNvSpPr>
          <p:nvPr>
            <p:ph idx="1"/>
          </p:nvPr>
        </p:nvSpPr>
        <p:spPr>
          <a:xfrm>
            <a:off x="1484310" y="1965278"/>
            <a:ext cx="10018713" cy="4571999"/>
          </a:xfrm>
        </p:spPr>
        <p:txBody>
          <a:bodyPr>
            <a:normAutofit/>
          </a:bodyPr>
          <a:lstStyle/>
          <a:p>
            <a:r>
              <a:rPr lang="en-US" sz="3200" b="1" dirty="0"/>
              <a:t>3</a:t>
            </a:r>
            <a:r>
              <a:rPr lang="en-US" sz="3200" b="1" dirty="0" smtClean="0"/>
              <a:t>. </a:t>
            </a:r>
            <a:r>
              <a:rPr lang="en-US" sz="3200" b="1" dirty="0"/>
              <a:t>If you’ve been targeted by this scam, also contact the Federal Trade Commission and use their “FTC Complaint Assistant” at FTC.gov. Please add "IRS Telephone Scam" to the comments of your complaint. </a:t>
            </a:r>
            <a:endParaRPr lang="en-US" sz="3200" dirty="0"/>
          </a:p>
          <a:p>
            <a:endParaRPr lang="en-US" dirty="0"/>
          </a:p>
        </p:txBody>
      </p:sp>
    </p:spTree>
    <p:extLst>
      <p:ext uri="{BB962C8B-B14F-4D97-AF65-F5344CB8AC3E}">
        <p14:creationId xmlns:p14="http://schemas.microsoft.com/office/powerpoint/2010/main" val="300759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a:bodyPr>
          <a:lstStyle/>
          <a:p>
            <a:r>
              <a:rPr lang="en-US" sz="4000" b="1" dirty="0"/>
              <a:t>Remember, too, the IRS does not use email, text messages or any social media to discuss your personal tax issue. For more information on reporting tax scams, go to www.irs.gov and type “scam” in the search box.</a:t>
            </a:r>
            <a:endParaRPr lang="en-US" sz="4000" dirty="0"/>
          </a:p>
          <a:p>
            <a:endParaRPr lang="en-US" dirty="0"/>
          </a:p>
        </p:txBody>
      </p:sp>
    </p:spTree>
    <p:extLst>
      <p:ext uri="{BB962C8B-B14F-4D97-AF65-F5344CB8AC3E}">
        <p14:creationId xmlns:p14="http://schemas.microsoft.com/office/powerpoint/2010/main" val="12835129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VITA Definition</a:t>
            </a:r>
            <a:endParaRPr lang="en-US" dirty="0"/>
          </a:p>
        </p:txBody>
      </p:sp>
      <p:sp>
        <p:nvSpPr>
          <p:cNvPr id="3" name="Content Placeholder 2"/>
          <p:cNvSpPr>
            <a:spLocks noGrp="1"/>
          </p:cNvSpPr>
          <p:nvPr>
            <p:ph idx="1"/>
          </p:nvPr>
        </p:nvSpPr>
        <p:spPr>
          <a:xfrm>
            <a:off x="1484310" y="2202287"/>
            <a:ext cx="10018713" cy="3588913"/>
          </a:xfrm>
        </p:spPr>
        <p:txBody>
          <a:bodyPr>
            <a:noAutofit/>
          </a:bodyPr>
          <a:lstStyle/>
          <a:p>
            <a:r>
              <a:rPr lang="en-US" sz="3200" dirty="0" smtClean="0"/>
              <a:t>Volunteer Income Tax Assistance (VITA)  is a service learning program sponsored by the Internal Revenue Service (IRS) whereby student volunteers prepare income tax return for the low income (that includes students) and elderly at no cost.  </a:t>
            </a:r>
            <a:endParaRPr lang="en-US" sz="3200" dirty="0"/>
          </a:p>
        </p:txBody>
      </p:sp>
    </p:spTree>
    <p:extLst>
      <p:ext uri="{BB962C8B-B14F-4D97-AF65-F5344CB8AC3E}">
        <p14:creationId xmlns:p14="http://schemas.microsoft.com/office/powerpoint/2010/main" val="160389477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How IRS Communicates with you</a:t>
            </a:r>
            <a:br>
              <a:rPr lang="en-US" dirty="0" smtClean="0"/>
            </a:b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4831148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hlinkClick r:id="rId3" tooltip="Page 1"/>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5" name="Rectangle 2">
            <a:hlinkClick r:id="rId3" tooltip="Page 1"/>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1211" y="423843"/>
            <a:ext cx="9866591" cy="6349951"/>
          </a:xfrm>
          <a:prstGeom prst="rect">
            <a:avLst/>
          </a:prstGeom>
        </p:spPr>
      </p:pic>
    </p:spTree>
    <p:extLst>
      <p:ext uri="{BB962C8B-B14F-4D97-AF65-F5344CB8AC3E}">
        <p14:creationId xmlns:p14="http://schemas.microsoft.com/office/powerpoint/2010/main" val="99509264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3614" y="0"/>
            <a:ext cx="7344771" cy="6858000"/>
          </a:xfrm>
          <a:prstGeom prst="rect">
            <a:avLst/>
          </a:prstGeom>
        </p:spPr>
      </p:pic>
    </p:spTree>
    <p:extLst>
      <p:ext uri="{BB962C8B-B14F-4D97-AF65-F5344CB8AC3E}">
        <p14:creationId xmlns:p14="http://schemas.microsoft.com/office/powerpoint/2010/main" val="289815028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Don’t Be Afraid to Challenge</a:t>
            </a:r>
            <a:endParaRPr lang="en-US" sz="4400" dirty="0"/>
          </a:p>
        </p:txBody>
      </p:sp>
      <p:sp>
        <p:nvSpPr>
          <p:cNvPr id="3" name="Content Placeholder 2"/>
          <p:cNvSpPr>
            <a:spLocks noGrp="1"/>
          </p:cNvSpPr>
          <p:nvPr>
            <p:ph idx="1"/>
          </p:nvPr>
        </p:nvSpPr>
        <p:spPr>
          <a:xfrm>
            <a:off x="1484311" y="2438399"/>
            <a:ext cx="10018713" cy="3936642"/>
          </a:xfrm>
        </p:spPr>
        <p:txBody>
          <a:bodyPr>
            <a:noAutofit/>
          </a:bodyPr>
          <a:lstStyle/>
          <a:p>
            <a:r>
              <a:rPr lang="en-US" sz="3600" dirty="0" smtClean="0"/>
              <a:t>If you don’t agree with the first IRS person you can always ask for the supervisor.</a:t>
            </a:r>
          </a:p>
          <a:p>
            <a:r>
              <a:rPr lang="en-US" sz="3600" dirty="0" smtClean="0"/>
              <a:t>If you don’t agree with the supervisor you can always ask for an appeal.</a:t>
            </a:r>
          </a:p>
          <a:p>
            <a:r>
              <a:rPr lang="en-US" sz="3600" dirty="0" smtClean="0"/>
              <a:t>There are good and bad people at the IRS, as in any organization.  You just need to find the person who will help you.  </a:t>
            </a:r>
          </a:p>
        </p:txBody>
      </p:sp>
    </p:spTree>
    <p:extLst>
      <p:ext uri="{BB962C8B-B14F-4D97-AF65-F5344CB8AC3E}">
        <p14:creationId xmlns:p14="http://schemas.microsoft.com/office/powerpoint/2010/main" val="309105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Don’t Be Afraid to </a:t>
            </a:r>
            <a:r>
              <a:rPr lang="en-US" dirty="0" smtClean="0"/>
              <a:t>Challenge </a:t>
            </a:r>
            <a:r>
              <a:rPr lang="en-US" dirty="0" err="1" smtClean="0"/>
              <a:t>con’t</a:t>
            </a:r>
            <a:endParaRPr lang="en-US" dirty="0"/>
          </a:p>
        </p:txBody>
      </p:sp>
      <p:sp>
        <p:nvSpPr>
          <p:cNvPr id="3" name="Content Placeholder 2"/>
          <p:cNvSpPr>
            <a:spLocks noGrp="1"/>
          </p:cNvSpPr>
          <p:nvPr>
            <p:ph idx="1"/>
          </p:nvPr>
        </p:nvSpPr>
        <p:spPr/>
        <p:txBody>
          <a:bodyPr/>
          <a:lstStyle/>
          <a:p>
            <a:r>
              <a:rPr lang="en-US" sz="3200" dirty="0"/>
              <a:t>State lags a couple months behind the federal.</a:t>
            </a:r>
          </a:p>
          <a:p>
            <a:r>
              <a:rPr lang="en-US" sz="3200" dirty="0" smtClean="0"/>
              <a:t>Don’t </a:t>
            </a:r>
            <a:r>
              <a:rPr lang="en-US" sz="3200" dirty="0"/>
              <a:t>work with a Bully!!!  Ask for a new person if that happens.</a:t>
            </a:r>
          </a:p>
          <a:p>
            <a:r>
              <a:rPr lang="en-US" sz="3200" dirty="0"/>
              <a:t>THERE IS ALWAYS A   1040X/ 540x</a:t>
            </a:r>
          </a:p>
          <a:p>
            <a:endParaRPr lang="en-US" dirty="0"/>
          </a:p>
        </p:txBody>
      </p:sp>
    </p:spTree>
    <p:extLst>
      <p:ext uri="{BB962C8B-B14F-4D97-AF65-F5344CB8AC3E}">
        <p14:creationId xmlns:p14="http://schemas.microsoft.com/office/powerpoint/2010/main" val="299778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1"/>
            <a:ext cx="10018713" cy="705118"/>
          </a:xfrm>
        </p:spPr>
        <p:txBody>
          <a:bodyPr/>
          <a:lstStyle/>
          <a:p>
            <a:r>
              <a:rPr lang="en-US" dirty="0" smtClean="0"/>
              <a:t>VITA History</a:t>
            </a:r>
            <a:endParaRPr lang="en-US" dirty="0"/>
          </a:p>
        </p:txBody>
      </p:sp>
      <p:sp>
        <p:nvSpPr>
          <p:cNvPr id="3" name="Content Placeholder 2"/>
          <p:cNvSpPr>
            <a:spLocks noGrp="1"/>
          </p:cNvSpPr>
          <p:nvPr>
            <p:ph idx="1"/>
          </p:nvPr>
        </p:nvSpPr>
        <p:spPr>
          <a:xfrm>
            <a:off x="1484310" y="1867437"/>
            <a:ext cx="10018713" cy="4842456"/>
          </a:xfrm>
        </p:spPr>
        <p:txBody>
          <a:bodyPr>
            <a:normAutofit/>
          </a:bodyPr>
          <a:lstStyle/>
          <a:p>
            <a:r>
              <a:rPr lang="en-US" sz="3200" dirty="0"/>
              <a:t>The VITA program originated with the Tax Reform Act of 1969 as part of the increased emphasis on taxpayer education </a:t>
            </a:r>
            <a:r>
              <a:rPr lang="en-US" sz="3200" dirty="0" smtClean="0"/>
              <a:t>programs</a:t>
            </a:r>
          </a:p>
          <a:p>
            <a:r>
              <a:rPr lang="en-US" sz="3200" dirty="0" smtClean="0"/>
              <a:t>Russ Norman brought it to our college in 1970.  GCC provided a classroom for the lecture and the students performed the free tax service at other sites.</a:t>
            </a:r>
          </a:p>
          <a:p>
            <a:r>
              <a:rPr lang="en-US" sz="3200" dirty="0" smtClean="0"/>
              <a:t>1997 </a:t>
            </a:r>
            <a:r>
              <a:rPr lang="en-US" sz="3200" dirty="0" err="1" smtClean="0"/>
              <a:t>russ</a:t>
            </a:r>
            <a:r>
              <a:rPr lang="en-US" sz="3200" dirty="0" smtClean="0"/>
              <a:t> Norman retired and I was given the class by Evelyn Spicer. Slowly evolved away from IRS instructors to GCC instructors and our own site.</a:t>
            </a:r>
            <a:endParaRPr lang="en-US" sz="3200" dirty="0"/>
          </a:p>
        </p:txBody>
      </p:sp>
    </p:spTree>
    <p:extLst>
      <p:ext uri="{BB962C8B-B14F-4D97-AF65-F5344CB8AC3E}">
        <p14:creationId xmlns:p14="http://schemas.microsoft.com/office/powerpoint/2010/main" val="2854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Requirements</a:t>
            </a:r>
            <a:endParaRPr lang="en-US" dirty="0"/>
          </a:p>
        </p:txBody>
      </p:sp>
      <p:sp>
        <p:nvSpPr>
          <p:cNvPr id="3" name="Content Placeholder 2"/>
          <p:cNvSpPr>
            <a:spLocks noGrp="1"/>
          </p:cNvSpPr>
          <p:nvPr>
            <p:ph idx="1"/>
          </p:nvPr>
        </p:nvSpPr>
        <p:spPr/>
        <p:txBody>
          <a:bodyPr>
            <a:noAutofit/>
          </a:bodyPr>
          <a:lstStyle/>
          <a:p>
            <a:pPr marL="0" indent="0">
              <a:buNone/>
            </a:pPr>
            <a:r>
              <a:rPr lang="en-US" sz="3200" dirty="0" smtClean="0"/>
              <a:t>Prerequisite for </a:t>
            </a:r>
            <a:r>
              <a:rPr lang="en-US" sz="3200" dirty="0" err="1" smtClean="0"/>
              <a:t>Acctg</a:t>
            </a:r>
            <a:r>
              <a:rPr lang="en-US" sz="3200" dirty="0" smtClean="0"/>
              <a:t> 155 (VITA- Lecture) is </a:t>
            </a:r>
            <a:r>
              <a:rPr lang="en-US" sz="3200" dirty="0" err="1" smtClean="0"/>
              <a:t>Actg</a:t>
            </a:r>
            <a:r>
              <a:rPr lang="en-US" sz="3200" dirty="0" smtClean="0"/>
              <a:t> 150 Personal Income Tax.  We found a higher level of preparers.  It is the application of the theory the students have learned.</a:t>
            </a:r>
          </a:p>
          <a:p>
            <a:pPr marL="0" indent="0">
              <a:buNone/>
            </a:pPr>
            <a:r>
              <a:rPr lang="en-US" sz="3200" dirty="0" smtClean="0"/>
              <a:t>Once the student passes the IRS test they can interview clients and prepare taxes (</a:t>
            </a:r>
            <a:r>
              <a:rPr lang="en-US" sz="3200" dirty="0" err="1" smtClean="0"/>
              <a:t>Acctg</a:t>
            </a:r>
            <a:r>
              <a:rPr lang="en-US" sz="3200" dirty="0" smtClean="0"/>
              <a:t> 156- VITA Lab).  We ask that they do a minimum of 7 returns---most do double that amount.</a:t>
            </a:r>
            <a:endParaRPr lang="en-US" sz="3200" dirty="0"/>
          </a:p>
        </p:txBody>
      </p:sp>
    </p:spTree>
    <p:extLst>
      <p:ext uri="{BB962C8B-B14F-4D97-AF65-F5344CB8AC3E}">
        <p14:creationId xmlns:p14="http://schemas.microsoft.com/office/powerpoint/2010/main" val="13618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numbers</a:t>
            </a:r>
            <a:endParaRPr lang="en-US" dirty="0"/>
          </a:p>
        </p:txBody>
      </p:sp>
      <p:sp>
        <p:nvSpPr>
          <p:cNvPr id="3" name="Content Placeholder 2"/>
          <p:cNvSpPr>
            <a:spLocks noGrp="1"/>
          </p:cNvSpPr>
          <p:nvPr>
            <p:ph idx="1"/>
          </p:nvPr>
        </p:nvSpPr>
        <p:spPr>
          <a:xfrm>
            <a:off x="1484310" y="2666999"/>
            <a:ext cx="10471129" cy="3124201"/>
          </a:xfrm>
        </p:spPr>
        <p:txBody>
          <a:bodyPr>
            <a:normAutofit/>
          </a:bodyPr>
          <a:lstStyle/>
          <a:p>
            <a:pPr marL="1828800" lvl="4" indent="0">
              <a:buNone/>
            </a:pPr>
            <a:r>
              <a:rPr lang="en-US" sz="3200" dirty="0" err="1" smtClean="0"/>
              <a:t>TaxYear</a:t>
            </a:r>
            <a:r>
              <a:rPr lang="en-US" sz="3200" dirty="0" smtClean="0"/>
              <a:t>		 Volunteers		#Returns		Refund $</a:t>
            </a:r>
          </a:p>
          <a:p>
            <a:pPr marL="1828800" lvl="4" indent="0">
              <a:buNone/>
            </a:pPr>
            <a:r>
              <a:rPr lang="en-US" sz="3200" dirty="0" smtClean="0"/>
              <a:t>2009				100				800				$750K</a:t>
            </a:r>
          </a:p>
          <a:p>
            <a:pPr marL="1828800" lvl="4" indent="0">
              <a:buNone/>
            </a:pPr>
            <a:r>
              <a:rPr lang="en-US" sz="3200" dirty="0" smtClean="0"/>
              <a:t>2013				   30				280				$275K</a:t>
            </a:r>
            <a:endParaRPr lang="en-US" sz="3200" dirty="0"/>
          </a:p>
        </p:txBody>
      </p:sp>
      <p:pic>
        <p:nvPicPr>
          <p:cNvPr id="4" name="Picture 3"/>
          <p:cNvPicPr/>
          <p:nvPr/>
        </p:nvPicPr>
        <p:blipFill rotWithShape="1">
          <a:blip r:embed="rId3"/>
          <a:srcRect l="17147" t="31642" r="64583" b="42987"/>
          <a:stretch/>
        </p:blipFill>
        <p:spPr bwMode="auto">
          <a:xfrm>
            <a:off x="1827236" y="1138236"/>
            <a:ext cx="1085850" cy="8477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715162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Students take a course in basic tax preparation (</a:t>
            </a:r>
            <a:r>
              <a:rPr lang="en-US" dirty="0" err="1"/>
              <a:t>Acctg</a:t>
            </a:r>
            <a:r>
              <a:rPr lang="en-US" dirty="0"/>
              <a:t> 155-VITA Lecture</a:t>
            </a:r>
            <a:r>
              <a:rPr lang="en-US" dirty="0" smtClean="0"/>
              <a:t>)</a:t>
            </a:r>
            <a:endParaRPr lang="en-US" dirty="0"/>
          </a:p>
        </p:txBody>
      </p:sp>
      <p:pic>
        <p:nvPicPr>
          <p:cNvPr id="4" name="Content Placeholder 3"/>
          <p:cNvPicPr>
            <a:picLocks noGrp="1"/>
          </p:cNvPicPr>
          <p:nvPr>
            <p:ph idx="1"/>
          </p:nvPr>
        </p:nvPicPr>
        <p:blipFill rotWithShape="1">
          <a:blip r:embed="rId3"/>
          <a:srcRect l="27244" t="23375" r="14103" b="5359"/>
          <a:stretch/>
        </p:blipFill>
        <p:spPr bwMode="auto">
          <a:xfrm>
            <a:off x="2743200" y="2666999"/>
            <a:ext cx="8557146" cy="404769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6162080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TC103457496[[fn=Parallax]]</Template>
  <TotalTime>882</TotalTime>
  <Words>2139</Words>
  <Application>Microsoft Office PowerPoint</Application>
  <PresentationFormat>Widescreen</PresentationFormat>
  <Paragraphs>201</Paragraphs>
  <Slides>54</Slides>
  <Notes>46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54</vt:i4>
      </vt:variant>
    </vt:vector>
  </HeadingPairs>
  <TitlesOfParts>
    <vt:vector size="58" baseType="lpstr">
      <vt:lpstr>Arial</vt:lpstr>
      <vt:lpstr>Calibri</vt:lpstr>
      <vt:lpstr>Corbel</vt:lpstr>
      <vt:lpstr>Parallax</vt:lpstr>
      <vt:lpstr>TAXES                                VITA REAL ESTATE vs IRA/STRS IRS</vt:lpstr>
      <vt:lpstr>Quote on Ronald Reagan’s desk</vt:lpstr>
      <vt:lpstr>Book of Mormon Quote</vt:lpstr>
      <vt:lpstr>   VITA: Service Learning Course</vt:lpstr>
      <vt:lpstr>VITA Definition</vt:lpstr>
      <vt:lpstr>VITA History</vt:lpstr>
      <vt:lpstr>Requirements</vt:lpstr>
      <vt:lpstr>Our numbers</vt:lpstr>
      <vt:lpstr>Students take a course in basic tax preparation (Acctg 155-VITA Lecture)</vt:lpstr>
      <vt:lpstr>Students take a test </vt:lpstr>
      <vt:lpstr>Learn TaxWise: Computerized Tax Program</vt:lpstr>
      <vt:lpstr>Set up for Clients</vt:lpstr>
      <vt:lpstr>Students are ready to interview</vt:lpstr>
      <vt:lpstr>IRS provides Intake Form</vt:lpstr>
      <vt:lpstr>Have a rewards banquet</vt:lpstr>
      <vt:lpstr>Students receive IRS certificates</vt:lpstr>
      <vt:lpstr>After the first year</vt:lpstr>
      <vt:lpstr>Legacy Members</vt:lpstr>
      <vt:lpstr>PowerPoint Presentation</vt:lpstr>
      <vt:lpstr>Students Learn</vt:lpstr>
      <vt:lpstr>What I have learned</vt:lpstr>
      <vt:lpstr>Feed them: Nothing makes students feel like a family more than food.</vt:lpstr>
      <vt:lpstr>Real Estate or IRA/STRS</vt:lpstr>
      <vt:lpstr>PowerPoint Presentation</vt:lpstr>
      <vt:lpstr>Basic Principles</vt:lpstr>
      <vt:lpstr>Basic Principles con’t</vt:lpstr>
      <vt:lpstr>Basic Principles, con’t</vt:lpstr>
      <vt:lpstr>Basic Principles, con’t</vt:lpstr>
      <vt:lpstr>Passive Participation</vt:lpstr>
      <vt:lpstr>Active Participation</vt:lpstr>
      <vt:lpstr>Active Participation Con’t</vt:lpstr>
      <vt:lpstr>Disadvantages</vt:lpstr>
      <vt:lpstr>Tax Tips</vt:lpstr>
      <vt:lpstr>Tax Basics</vt:lpstr>
      <vt:lpstr>Suggestions </vt:lpstr>
      <vt:lpstr>1040 -Adjustment to Income</vt:lpstr>
      <vt:lpstr>Standard Deduction-2013</vt:lpstr>
      <vt:lpstr>Schedule A- Medical</vt:lpstr>
      <vt:lpstr>Schedule A – Property Taxes</vt:lpstr>
      <vt:lpstr>Schedule A – Interest Expense</vt:lpstr>
      <vt:lpstr>Schedule A - Misc</vt:lpstr>
      <vt:lpstr>Schedule A – Absolute Miserable Tax (AMT)</vt:lpstr>
      <vt:lpstr>The  IRS</vt:lpstr>
      <vt:lpstr>SCAMS  Using the IRS Name</vt:lpstr>
      <vt:lpstr>The IRS will never: </vt:lpstr>
      <vt:lpstr>The IRS will never: </vt:lpstr>
      <vt:lpstr>If you get a call </vt:lpstr>
      <vt:lpstr>If you get a call con’t</vt:lpstr>
      <vt:lpstr>PowerPoint Presentation</vt:lpstr>
      <vt:lpstr>How IRS Communicates with you </vt:lpstr>
      <vt:lpstr>PowerPoint Presentation</vt:lpstr>
      <vt:lpstr>PowerPoint Presentation</vt:lpstr>
      <vt:lpstr>Don’t Be Afraid to Challenge</vt:lpstr>
      <vt:lpstr>Don’t Be Afraid to Challenge con’t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VITA Service Learning Course</dc:title>
  <dc:creator>christy admin</dc:creator>
  <cp:lastModifiedBy>christy admin</cp:lastModifiedBy>
  <cp:revision>68</cp:revision>
  <cp:lastPrinted>2014-09-21T19:55:31Z</cp:lastPrinted>
  <dcterms:created xsi:type="dcterms:W3CDTF">2014-08-22T03:58:17Z</dcterms:created>
  <dcterms:modified xsi:type="dcterms:W3CDTF">2014-10-01T01:26:29Z</dcterms:modified>
</cp:coreProperties>
</file>