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7" r:id="rId4"/>
    <p:sldId id="268" r:id="rId5"/>
    <p:sldId id="258" r:id="rId6"/>
    <p:sldId id="259" r:id="rId7"/>
    <p:sldId id="260" r:id="rId8"/>
    <p:sldId id="261" r:id="rId9"/>
    <p:sldId id="266" r:id="rId10"/>
    <p:sldId id="262" r:id="rId11"/>
    <p:sldId id="264" r:id="rId12"/>
    <p:sldId id="271" r:id="rId13"/>
    <p:sldId id="265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6BC3753-0211-477B-A386-1CACB6EF7B7B}" type="datetimeFigureOut">
              <a:rPr lang="en-US" smtClean="0"/>
              <a:pPr/>
              <a:t>1/21/2011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A9FE5A9-B272-4F66-A256-26D051A84B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3753-0211-477B-A386-1CACB6EF7B7B}" type="datetimeFigureOut">
              <a:rPr lang="en-US" smtClean="0"/>
              <a:pPr/>
              <a:t>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E5A9-B272-4F66-A256-26D051A84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3753-0211-477B-A386-1CACB6EF7B7B}" type="datetimeFigureOut">
              <a:rPr lang="en-US" smtClean="0"/>
              <a:pPr/>
              <a:t>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E5A9-B272-4F66-A256-26D051A84B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3753-0211-477B-A386-1CACB6EF7B7B}" type="datetimeFigureOut">
              <a:rPr lang="en-US" smtClean="0"/>
              <a:pPr/>
              <a:t>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E5A9-B272-4F66-A256-26D051A84B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6BC3753-0211-477B-A386-1CACB6EF7B7B}" type="datetimeFigureOut">
              <a:rPr lang="en-US" smtClean="0"/>
              <a:pPr/>
              <a:t>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A9FE5A9-B272-4F66-A256-26D051A84B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3753-0211-477B-A386-1CACB6EF7B7B}" type="datetimeFigureOut">
              <a:rPr lang="en-US" smtClean="0"/>
              <a:pPr/>
              <a:t>1/21/2011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E5A9-B272-4F66-A256-26D051A84B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3753-0211-477B-A386-1CACB6EF7B7B}" type="datetimeFigureOut">
              <a:rPr lang="en-US" smtClean="0"/>
              <a:pPr/>
              <a:t>1/21/2011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E5A9-B272-4F66-A256-26D051A84B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3753-0211-477B-A386-1CACB6EF7B7B}" type="datetimeFigureOut">
              <a:rPr lang="en-US" smtClean="0"/>
              <a:pPr/>
              <a:t>1/21/2011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E5A9-B272-4F66-A256-26D051A84B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3753-0211-477B-A386-1CACB6EF7B7B}" type="datetimeFigureOut">
              <a:rPr lang="en-US" smtClean="0"/>
              <a:pPr/>
              <a:t>1/21/2011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E5A9-B272-4F66-A256-26D051A84B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3753-0211-477B-A386-1CACB6EF7B7B}" type="datetimeFigureOut">
              <a:rPr lang="en-US" smtClean="0"/>
              <a:pPr/>
              <a:t>1/21/2011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E5A9-B272-4F66-A256-26D051A84B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3753-0211-477B-A386-1CACB6EF7B7B}" type="datetimeFigureOut">
              <a:rPr lang="en-US" smtClean="0"/>
              <a:pPr/>
              <a:t>1/21/2011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E5A9-B272-4F66-A256-26D051A84B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6BC3753-0211-477B-A386-1CACB6EF7B7B}" type="datetimeFigureOut">
              <a:rPr lang="en-US" smtClean="0"/>
              <a:pPr/>
              <a:t>1/21/2011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A9FE5A9-B272-4F66-A256-26D051A84B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Lesson 30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Earned Income Credit</a:t>
            </a:r>
            <a:endParaRPr lang="en-US" sz="4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you don’t have a child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25-65</a:t>
            </a:r>
          </a:p>
          <a:p>
            <a:r>
              <a:rPr lang="en-US" dirty="0" smtClean="0"/>
              <a:t>Not a dependent</a:t>
            </a:r>
          </a:p>
          <a:p>
            <a:r>
              <a:rPr lang="en-US" dirty="0" smtClean="0"/>
              <a:t>6 months or more in USA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Income Limitations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34290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/>
                        <a:t>Children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Single</a:t>
                      </a:r>
                    </a:p>
                    <a:p>
                      <a:r>
                        <a:rPr lang="en-US" sz="3200" dirty="0" smtClean="0"/>
                        <a:t>Head of Household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Married</a:t>
                      </a:r>
                      <a:r>
                        <a:rPr lang="en-US" sz="3200" baseline="0" dirty="0" smtClean="0"/>
                        <a:t> Filing Joint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13460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18470</a:t>
                      </a:r>
                      <a:endParaRPr lang="en-US" sz="2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35535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40545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40363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45373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43352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48362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Both Earned Income and Adjusted Gross Income must be below the maximum amount.</a:t>
            </a:r>
            <a:endParaRPr lang="en-US" sz="4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Disallowance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Can be denied due to reckless or intentional disregard – 2 years</a:t>
            </a:r>
          </a:p>
          <a:p>
            <a:r>
              <a:rPr lang="en-US" dirty="0"/>
              <a:t> </a:t>
            </a:r>
            <a:r>
              <a:rPr lang="en-US" dirty="0" smtClean="0"/>
              <a:t>If fraud – denied for 10 years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r>
              <a:rPr lang="en-US" dirty="0" smtClean="0"/>
              <a:t>30-4  Exercises</a:t>
            </a:r>
          </a:p>
          <a:p>
            <a:r>
              <a:rPr lang="en-US" dirty="0" smtClean="0"/>
              <a:t>Example pg 30-4</a:t>
            </a:r>
          </a:p>
          <a:p>
            <a:r>
              <a:rPr lang="en-US" dirty="0" smtClean="0"/>
              <a:t>Page 30-6 Exercises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Determine the amount of EIC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EIC Tables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Earned Income Credit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Purpose– reduce tax burden and supplement for the working low income.</a:t>
            </a:r>
          </a:p>
          <a:p>
            <a:r>
              <a:rPr lang="en-US" dirty="0" smtClean="0"/>
              <a:t>Refundable – can get more than you owe</a:t>
            </a:r>
          </a:p>
          <a:p>
            <a:r>
              <a:rPr lang="en-US" dirty="0" smtClean="0"/>
              <a:t>Maximum   --$</a:t>
            </a:r>
            <a:r>
              <a:rPr lang="en-US" dirty="0" smtClean="0"/>
              <a:t>5666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Earned Income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“EARNED”</a:t>
            </a:r>
          </a:p>
          <a:p>
            <a:r>
              <a:rPr lang="en-US" dirty="0" smtClean="0"/>
              <a:t>Salaries, wages, tips and other taxable employee pay</a:t>
            </a:r>
          </a:p>
          <a:p>
            <a:r>
              <a:rPr lang="en-US" dirty="0" smtClean="0"/>
              <a:t>No inmate pay</a:t>
            </a:r>
          </a:p>
          <a:p>
            <a:r>
              <a:rPr lang="en-US" dirty="0" smtClean="0"/>
              <a:t>Page H-1 Resource Guide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Investment Income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Interest and Dividends</a:t>
            </a:r>
          </a:p>
          <a:p>
            <a:r>
              <a:rPr lang="en-US" dirty="0" smtClean="0"/>
              <a:t>If more than $3,100 –no </a:t>
            </a:r>
            <a:r>
              <a:rPr lang="en-US" dirty="0" smtClean="0"/>
              <a:t>EIC</a:t>
            </a:r>
          </a:p>
          <a:p>
            <a:r>
              <a:rPr lang="en-US" dirty="0" smtClean="0"/>
              <a:t>Eligibility Rules pg H-3 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Advanced EIC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 available in 2011 ---2010 is last year</a:t>
            </a:r>
          </a:p>
          <a:p>
            <a:r>
              <a:rPr lang="en-US" dirty="0" smtClean="0"/>
              <a:t>Must </a:t>
            </a:r>
            <a:r>
              <a:rPr lang="en-US" dirty="0" smtClean="0"/>
              <a:t>have one child </a:t>
            </a:r>
          </a:p>
          <a:p>
            <a:r>
              <a:rPr lang="en-US" dirty="0" smtClean="0"/>
              <a:t>Must complete W-5</a:t>
            </a:r>
          </a:p>
          <a:p>
            <a:r>
              <a:rPr lang="en-US" dirty="0" smtClean="0"/>
              <a:t>Box 9 on W-2</a:t>
            </a:r>
          </a:p>
          <a:p>
            <a:r>
              <a:rPr lang="en-US" dirty="0" smtClean="0"/>
              <a:t>Must file if you receive</a:t>
            </a:r>
          </a:p>
          <a:p>
            <a:r>
              <a:rPr lang="en-US" dirty="0" smtClean="0"/>
              <a:t>Adds to the amount you owe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reported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EARNED  INCOME  CREDIT</a:t>
            </a:r>
          </a:p>
          <a:p>
            <a:r>
              <a:rPr lang="en-US" dirty="0" smtClean="0"/>
              <a:t>Resource Guide pg 6-1  line 66a(1040)</a:t>
            </a:r>
          </a:p>
          <a:p>
            <a:r>
              <a:rPr lang="en-US" dirty="0" smtClean="0"/>
              <a:t>Page 16 Line 41a  1040A instructions</a:t>
            </a:r>
          </a:p>
          <a:p>
            <a:r>
              <a:rPr lang="en-US" dirty="0" smtClean="0"/>
              <a:t>Page 12 Line 9a  1040EZ instructions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ADVANCED  EIC</a:t>
            </a:r>
          </a:p>
          <a:p>
            <a:r>
              <a:rPr lang="en-US" dirty="0" smtClean="0"/>
              <a:t>Resource Guide pg 6-1  line 61</a:t>
            </a:r>
          </a:p>
          <a:p>
            <a:r>
              <a:rPr lang="en-US" dirty="0" smtClean="0"/>
              <a:t>1040A Line 36</a:t>
            </a:r>
          </a:p>
          <a:p>
            <a:r>
              <a:rPr lang="en-US" dirty="0" smtClean="0"/>
              <a:t>1040EZ can’t use – have to have a child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Who gets it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4000" dirty="0" smtClean="0"/>
              <a:t>Resource Guide pg H-2</a:t>
            </a:r>
            <a:br>
              <a:rPr lang="en-US" sz="4000" dirty="0" smtClean="0"/>
            </a:br>
            <a:endParaRPr 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Must have SS# </a:t>
            </a:r>
          </a:p>
          <a:p>
            <a:r>
              <a:rPr lang="en-US" dirty="0" smtClean="0"/>
              <a:t>Must be a citizen or resident alien</a:t>
            </a:r>
          </a:p>
          <a:p>
            <a:r>
              <a:rPr lang="en-US" dirty="0" smtClean="0"/>
              <a:t>Cannot be a qualifying child</a:t>
            </a:r>
          </a:p>
          <a:p>
            <a:r>
              <a:rPr lang="en-US" dirty="0" smtClean="0"/>
              <a:t>Cannot be MFS</a:t>
            </a:r>
          </a:p>
          <a:p>
            <a:r>
              <a:rPr lang="en-US" dirty="0" smtClean="0"/>
              <a:t>No Form 2555 (Foreign earned income)</a:t>
            </a:r>
          </a:p>
          <a:p>
            <a:r>
              <a:rPr lang="en-US" dirty="0" smtClean="0"/>
              <a:t>No investment income over $3,100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you have a child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Must be a qualifying child</a:t>
            </a:r>
          </a:p>
          <a:p>
            <a:r>
              <a:rPr lang="en-US" dirty="0" smtClean="0"/>
              <a:t>Child can only be claimed by one person</a:t>
            </a:r>
          </a:p>
          <a:p>
            <a:r>
              <a:rPr lang="en-US" dirty="0" smtClean="0"/>
              <a:t>Isn’t parent </a:t>
            </a:r>
            <a:r>
              <a:rPr lang="en-US" dirty="0" smtClean="0"/>
              <a:t>then </a:t>
            </a:r>
            <a:r>
              <a:rPr lang="en-US" dirty="0" smtClean="0"/>
              <a:t>qualifying child</a:t>
            </a:r>
          </a:p>
          <a:p>
            <a:r>
              <a:rPr lang="en-US" dirty="0" smtClean="0"/>
              <a:t>If both use the kid than whom the child lived the longest</a:t>
            </a:r>
          </a:p>
          <a:p>
            <a:r>
              <a:rPr lang="en-US" dirty="0" smtClean="0"/>
              <a:t>Highest AGI will get the EIC for debates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Adopted Child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Must have SS #.  Can file amended when rec’d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213</TotalTime>
  <Words>326</Words>
  <Application>Microsoft Office PowerPoint</Application>
  <PresentationFormat>On-screen Show (4:3)</PresentationFormat>
  <Paragraphs>77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Origin</vt:lpstr>
      <vt:lpstr>Lesson 30</vt:lpstr>
      <vt:lpstr>Earned Income Credit</vt:lpstr>
      <vt:lpstr>Earned Income</vt:lpstr>
      <vt:lpstr>Investment Income</vt:lpstr>
      <vt:lpstr>Advanced EIC</vt:lpstr>
      <vt:lpstr>Where reported</vt:lpstr>
      <vt:lpstr> Who gets it Resource Guide pg H-2 </vt:lpstr>
      <vt:lpstr>If you have a child</vt:lpstr>
      <vt:lpstr>Adopted Child</vt:lpstr>
      <vt:lpstr>If you don’t have a child</vt:lpstr>
      <vt:lpstr>Income Limitations</vt:lpstr>
      <vt:lpstr>Slide 12</vt:lpstr>
      <vt:lpstr>Disallowance</vt:lpstr>
      <vt:lpstr>Let’s review</vt:lpstr>
      <vt:lpstr>Determine the amount of EIC</vt:lpstr>
    </vt:vector>
  </TitlesOfParts>
  <Company>Glendale Community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30</dc:title>
  <dc:creator>Christine Kloezeman</dc:creator>
  <cp:lastModifiedBy>Christine Kloezeman</cp:lastModifiedBy>
  <cp:revision>25</cp:revision>
  <dcterms:created xsi:type="dcterms:W3CDTF">2010-01-22T02:45:49Z</dcterms:created>
  <dcterms:modified xsi:type="dcterms:W3CDTF">2011-01-22T06:45:17Z</dcterms:modified>
</cp:coreProperties>
</file>