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1" r:id="rId6"/>
    <p:sldId id="260" r:id="rId7"/>
    <p:sldId id="257" r:id="rId8"/>
    <p:sldId id="258" r:id="rId9"/>
    <p:sldId id="259" r:id="rId10"/>
    <p:sldId id="268" r:id="rId11"/>
    <p:sldId id="262" r:id="rId12"/>
    <p:sldId id="267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945E00E-1271-4D0D-9709-00BEAF9C129E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A9E6B48-1547-490E-B13F-4BBB5FE47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E00E-1271-4D0D-9709-00BEAF9C129E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6B48-1547-490E-B13F-4BBB5FE47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E00E-1271-4D0D-9709-00BEAF9C129E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6B48-1547-490E-B13F-4BBB5FE47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E00E-1271-4D0D-9709-00BEAF9C129E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6B48-1547-490E-B13F-4BBB5FE47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E00E-1271-4D0D-9709-00BEAF9C129E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6B48-1547-490E-B13F-4BBB5FE47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E00E-1271-4D0D-9709-00BEAF9C129E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6B48-1547-490E-B13F-4BBB5FE47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45E00E-1271-4D0D-9709-00BEAF9C129E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9E6B48-1547-490E-B13F-4BBB5FE47C3D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945E00E-1271-4D0D-9709-00BEAF9C129E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A9E6B48-1547-490E-B13F-4BBB5FE47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E00E-1271-4D0D-9709-00BEAF9C129E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6B48-1547-490E-B13F-4BBB5FE47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E00E-1271-4D0D-9709-00BEAF9C129E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6B48-1547-490E-B13F-4BBB5FE47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E00E-1271-4D0D-9709-00BEAF9C129E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6B48-1547-490E-B13F-4BBB5FE47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945E00E-1271-4D0D-9709-00BEAF9C129E}" type="datetimeFigureOut">
              <a:rPr lang="en-US" smtClean="0"/>
              <a:t>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A9E6B48-1547-490E-B13F-4BBB5FE47C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Lesson 23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 smtClean="0"/>
              <a:t>Credit for Child and Dependent Care Expenses</a:t>
            </a:r>
            <a:endParaRPr lang="en-US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and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Qualifying persons  pg 23 -3</a:t>
            </a:r>
          </a:p>
          <a:p>
            <a:r>
              <a:rPr lang="en-US" dirty="0" smtClean="0"/>
              <a:t>Qualifying for credit  pg 23-7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Dependent Care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your employer pays your dependent care expenses.  Might reduce your salary so you do not have to pay taxes on it.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</a:t>
            </a:r>
            <a:r>
              <a:rPr lang="en-US" dirty="0" err="1" smtClean="0"/>
              <a:t>Taxwise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sure to check DC when listing the dependents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Bennett  pg 33 4491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Taxwise</a:t>
            </a:r>
            <a:r>
              <a:rPr lang="en-US" dirty="0" smtClean="0"/>
              <a:t> -  How Dependent Care Benefit changes </a:t>
            </a:r>
            <a:r>
              <a:rPr lang="en-US" smtClean="0"/>
              <a:t>the credit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Forms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Important Tax Records folder</a:t>
            </a:r>
          </a:p>
          <a:p>
            <a:r>
              <a:rPr lang="en-US" dirty="0" smtClean="0"/>
              <a:t>Schedule A</a:t>
            </a:r>
          </a:p>
          <a:p>
            <a:r>
              <a:rPr lang="en-US" dirty="0" smtClean="0"/>
              <a:t>Schedule C-</a:t>
            </a:r>
            <a:r>
              <a:rPr lang="en-US" dirty="0" err="1" smtClean="0"/>
              <a:t>ez</a:t>
            </a:r>
            <a:endParaRPr lang="en-US" dirty="0" smtClean="0"/>
          </a:p>
          <a:p>
            <a:r>
              <a:rPr lang="en-US" dirty="0" smtClean="0"/>
              <a:t>Schedule D</a:t>
            </a:r>
          </a:p>
          <a:p>
            <a:r>
              <a:rPr lang="en-US" dirty="0" smtClean="0"/>
              <a:t>Schedule EIC</a:t>
            </a:r>
          </a:p>
          <a:p>
            <a:r>
              <a:rPr lang="en-US" dirty="0" smtClean="0"/>
              <a:t>Schedule L</a:t>
            </a:r>
          </a:p>
          <a:p>
            <a:r>
              <a:rPr lang="en-US" dirty="0" smtClean="0"/>
              <a:t>Schedule R*</a:t>
            </a:r>
          </a:p>
          <a:p>
            <a:r>
              <a:rPr lang="en-US" dirty="0" smtClean="0"/>
              <a:t>Form 2441*</a:t>
            </a:r>
          </a:p>
          <a:p>
            <a:r>
              <a:rPr lang="en-US" dirty="0" smtClean="0"/>
              <a:t>CA 540 Booklet</a:t>
            </a:r>
          </a:p>
          <a:p>
            <a:r>
              <a:rPr lang="en-US" dirty="0" smtClean="0"/>
              <a:t>* includes instruction booklet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Must know by 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are you going to do your volunteer work</a:t>
            </a:r>
          </a:p>
          <a:p>
            <a:pPr lvl="1"/>
            <a:r>
              <a:rPr lang="en-US" dirty="0" smtClean="0"/>
              <a:t>Glendale Am or PM – Saturday</a:t>
            </a:r>
          </a:p>
          <a:p>
            <a:pPr lvl="1"/>
            <a:r>
              <a:rPr lang="en-US" dirty="0" smtClean="0"/>
              <a:t>So Pasadena </a:t>
            </a:r>
            <a:r>
              <a:rPr lang="en-US" dirty="0" err="1" smtClean="0"/>
              <a:t>Sr</a:t>
            </a:r>
            <a:r>
              <a:rPr lang="en-US" dirty="0" smtClean="0"/>
              <a:t> Citizen – Thursday  5ish – 8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Your test certificates</a:t>
            </a:r>
          </a:p>
          <a:p>
            <a:pPr lvl="1"/>
            <a:r>
              <a:rPr lang="en-US" dirty="0" smtClean="0"/>
              <a:t>Basic and Intermediate – minimum</a:t>
            </a:r>
          </a:p>
          <a:p>
            <a:pPr lvl="1"/>
            <a:r>
              <a:rPr lang="en-US" dirty="0" smtClean="0"/>
              <a:t>Advanced and International – if needed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066800"/>
          </a:xfrm>
        </p:spPr>
        <p:txBody>
          <a:bodyPr/>
          <a:lstStyle/>
          <a:p>
            <a:r>
              <a:rPr lang="en-US" dirty="0" smtClean="0"/>
              <a:t>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California Instructions</a:t>
            </a:r>
          </a:p>
          <a:p>
            <a:r>
              <a:rPr lang="en-US" dirty="0" err="1" smtClean="0"/>
              <a:t>Taxwise</a:t>
            </a:r>
            <a:r>
              <a:rPr lang="en-US" dirty="0" smtClean="0"/>
              <a:t> Instructions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 17  Section 32  page 212</a:t>
            </a:r>
          </a:p>
          <a:p>
            <a:r>
              <a:rPr lang="en-US" dirty="0" smtClean="0"/>
              <a:t>4012   Section G-1 and G-2</a:t>
            </a:r>
          </a:p>
          <a:p>
            <a:r>
              <a:rPr lang="en-US" dirty="0" smtClean="0"/>
              <a:t>Form 2441</a:t>
            </a:r>
          </a:p>
          <a:p>
            <a:r>
              <a:rPr lang="en-US" dirty="0" smtClean="0"/>
              <a:t>Intake Form Part IV  A-21</a:t>
            </a:r>
          </a:p>
          <a:p>
            <a:r>
              <a:rPr lang="en-US" dirty="0" smtClean="0"/>
              <a:t>W-2 Line 10  Must complete form 2441 is there is an amount on this line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of Dependent Care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non refundable credit--- if your total tax (Line 60) is $O you do not get anything back</a:t>
            </a:r>
          </a:p>
          <a:p>
            <a:r>
              <a:rPr lang="en-US" dirty="0" smtClean="0"/>
              <a:t>Must be expenses incurred so taxpayer can work or look for work.</a:t>
            </a:r>
          </a:p>
          <a:p>
            <a:r>
              <a:rPr lang="en-US" dirty="0" smtClean="0"/>
              <a:t>Can be 20% to 35% of your expenses</a:t>
            </a:r>
          </a:p>
          <a:p>
            <a:r>
              <a:rPr lang="en-US" dirty="0" smtClean="0"/>
              <a:t>Maximum expenses is $3,000 (1) or $6000 (2)</a:t>
            </a:r>
          </a:p>
          <a:p>
            <a:r>
              <a:rPr lang="en-US" dirty="0" smtClean="0"/>
              <a:t>Max is $1050 to $600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a Dependent Child?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13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just a dependent?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Spouse who cannot care for him/herself</a:t>
            </a:r>
          </a:p>
          <a:p>
            <a:r>
              <a:rPr lang="en-US" dirty="0" smtClean="0"/>
              <a:t>Child over the age of 13 that cannot care for him/herself.</a:t>
            </a:r>
          </a:p>
          <a:p>
            <a:r>
              <a:rPr lang="en-US" dirty="0" smtClean="0"/>
              <a:t>Would have been your dependent but the person</a:t>
            </a:r>
          </a:p>
          <a:p>
            <a:pPr lvl="1"/>
            <a:r>
              <a:rPr lang="en-US" dirty="0" smtClean="0"/>
              <a:t>Had income over $3650</a:t>
            </a:r>
          </a:p>
          <a:p>
            <a:pPr lvl="1"/>
            <a:r>
              <a:rPr lang="en-US" dirty="0" smtClean="0"/>
              <a:t>Filed joint</a:t>
            </a:r>
          </a:p>
          <a:p>
            <a:pPr lvl="1"/>
            <a:r>
              <a:rPr lang="en-US" dirty="0" smtClean="0"/>
              <a:t>You could have been claimed as a dependent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dependent Care Expenses?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of services for well being and protection.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134</TotalTime>
  <Words>328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Lesson 23</vt:lpstr>
      <vt:lpstr>New Forms for today</vt:lpstr>
      <vt:lpstr>Must know by next week</vt:lpstr>
      <vt:lpstr>Next Week</vt:lpstr>
      <vt:lpstr>References</vt:lpstr>
      <vt:lpstr>Details of Dependent Care Credit</vt:lpstr>
      <vt:lpstr>Who is a Dependent Child?</vt:lpstr>
      <vt:lpstr>Who is just a dependent?</vt:lpstr>
      <vt:lpstr>What is dependent Care Expenses?</vt:lpstr>
      <vt:lpstr>Examples and Exercises</vt:lpstr>
      <vt:lpstr>Dependent Care Benefits</vt:lpstr>
      <vt:lpstr>  Taxwise</vt:lpstr>
      <vt:lpstr>Bennett  pg 33 4491</vt:lpstr>
    </vt:vector>
  </TitlesOfParts>
  <Company>Glendale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23</dc:title>
  <dc:creator>Christine Kloezeman</dc:creator>
  <cp:lastModifiedBy>Christine Kloezeman</cp:lastModifiedBy>
  <cp:revision>14</cp:revision>
  <dcterms:created xsi:type="dcterms:W3CDTF">2011-01-22T04:07:15Z</dcterms:created>
  <dcterms:modified xsi:type="dcterms:W3CDTF">2011-01-22T06:21:56Z</dcterms:modified>
</cp:coreProperties>
</file>