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9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8" r:id="rId8"/>
    <p:sldId id="262" r:id="rId9"/>
    <p:sldId id="263" r:id="rId10"/>
    <p:sldId id="264" r:id="rId11"/>
    <p:sldId id="267" r:id="rId12"/>
    <p:sldId id="265" r:id="rId13"/>
    <p:sldId id="266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D9DA0-D8D4-4B08-8A30-537812CD24AC}" type="datetimeFigureOut">
              <a:rPr lang="en-US" smtClean="0"/>
              <a:t>11/12/2011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74646-2ACC-40F6-8E4E-2C6C8CB3E41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C2CCA-A32A-4D80-A44A-2E2054F2CC46}" type="datetimeFigureOut">
              <a:rPr lang="en-US" smtClean="0"/>
              <a:t>11/12/2011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469A7E7-D320-42A1-9DA9-F03DC4D2B9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8C2CCA-A32A-4D80-A44A-2E2054F2CC46}" type="datetimeFigureOut">
              <a:rPr lang="en-US" smtClean="0"/>
              <a:t>11/12/2011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9A7E7-D320-42A1-9DA9-F03DC4D2B9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8C2CCA-A32A-4D80-A44A-2E2054F2CC46}" type="datetimeFigureOut">
              <a:rPr lang="en-US" smtClean="0"/>
              <a:t>11/12/2011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9A7E7-D320-42A1-9DA9-F03DC4D2B9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8C2CCA-A32A-4D80-A44A-2E2054F2CC46}" type="datetimeFigureOut">
              <a:rPr lang="en-US" smtClean="0"/>
              <a:t>11/12/2011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9A7E7-D320-42A1-9DA9-F03DC4D2B9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8C2CCA-A32A-4D80-A44A-2E2054F2CC46}" type="datetimeFigureOut">
              <a:rPr lang="en-US" smtClean="0"/>
              <a:t>11/12/2011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9A7E7-D320-42A1-9DA9-F03DC4D2B9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8C2CCA-A32A-4D80-A44A-2E2054F2CC46}" type="datetimeFigureOut">
              <a:rPr lang="en-US" smtClean="0"/>
              <a:t>11/12/2011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9A7E7-D320-42A1-9DA9-F03DC4D2B9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8C2CCA-A32A-4D80-A44A-2E2054F2CC46}" type="datetimeFigureOut">
              <a:rPr lang="en-US" smtClean="0"/>
              <a:t>11/12/2011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9A7E7-D320-42A1-9DA9-F03DC4D2B91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8C2CCA-A32A-4D80-A44A-2E2054F2CC46}" type="datetimeFigureOut">
              <a:rPr lang="en-US" smtClean="0"/>
              <a:t>11/12/2011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9A7E7-D320-42A1-9DA9-F03DC4D2B91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8C2CCA-A32A-4D80-A44A-2E2054F2CC46}" type="datetimeFigureOut">
              <a:rPr lang="en-US" smtClean="0"/>
              <a:t>11/12/2011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9A7E7-D320-42A1-9DA9-F03DC4D2B9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48C2CCA-A32A-4D80-A44A-2E2054F2CC46}" type="datetimeFigureOut">
              <a:rPr lang="en-US" smtClean="0"/>
              <a:t>11/12/2011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9A7E7-D320-42A1-9DA9-F03DC4D2B91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C2CCA-A32A-4D80-A44A-2E2054F2CC46}" type="datetimeFigureOut">
              <a:rPr lang="en-US" smtClean="0"/>
              <a:t>11/12/2011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69A7E7-D320-42A1-9DA9-F03DC4D2B91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48C2CCA-A32A-4D80-A44A-2E2054F2CC46}" type="datetimeFigureOut">
              <a:rPr lang="en-US" smtClean="0"/>
              <a:t>11/12/2011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469A7E7-D320-42A1-9DA9-F03DC4D2B91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9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i="1" dirty="0" smtClean="0"/>
              <a:t>Long Term Liabilities</a:t>
            </a:r>
            <a:endParaRPr lang="en-US" sz="54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FV=     $100000</a:t>
            </a:r>
          </a:p>
          <a:p>
            <a:r>
              <a:rPr lang="en-US" dirty="0" smtClean="0"/>
              <a:t>PMT=       3,500</a:t>
            </a:r>
          </a:p>
          <a:p>
            <a:r>
              <a:rPr lang="en-US" dirty="0" smtClean="0"/>
              <a:t>I/yr =	     3.5</a:t>
            </a:r>
          </a:p>
          <a:p>
            <a:r>
              <a:rPr lang="en-US" dirty="0" smtClean="0"/>
              <a:t>N = 	  	20 </a:t>
            </a:r>
          </a:p>
          <a:p>
            <a:endParaRPr lang="en-US" dirty="0" smtClean="0"/>
          </a:p>
          <a:p>
            <a:r>
              <a:rPr lang="en-US" dirty="0" smtClean="0"/>
              <a:t>Press  PV</a:t>
            </a:r>
          </a:p>
          <a:p>
            <a:endParaRPr lang="en-US" dirty="0" smtClean="0"/>
          </a:p>
          <a:p>
            <a:r>
              <a:rPr lang="en-US" dirty="0" smtClean="0"/>
              <a:t>BE 9-2 pg 443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Calculator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Issue Bond</a:t>
            </a:r>
          </a:p>
          <a:p>
            <a:pPr lvl="2"/>
            <a:r>
              <a:rPr lang="en-US" dirty="0" smtClean="0"/>
              <a:t>Cash		100000</a:t>
            </a:r>
          </a:p>
          <a:p>
            <a:pPr lvl="2"/>
            <a:r>
              <a:rPr lang="en-US" dirty="0" smtClean="0"/>
              <a:t> </a:t>
            </a:r>
            <a:r>
              <a:rPr lang="en-US" dirty="0" smtClean="0"/>
              <a:t>     Bonds Pay			100000</a:t>
            </a:r>
            <a:endParaRPr lang="en-US" dirty="0" smtClean="0"/>
          </a:p>
          <a:p>
            <a:pPr lvl="2"/>
            <a:endParaRPr lang="en-US" dirty="0" smtClean="0"/>
          </a:p>
          <a:p>
            <a:r>
              <a:rPr lang="en-US" u="sng" dirty="0" smtClean="0"/>
              <a:t>Pay Interest Expense  </a:t>
            </a:r>
          </a:p>
          <a:p>
            <a:pPr lvl="2"/>
            <a:r>
              <a:rPr lang="en-US" dirty="0" smtClean="0"/>
              <a:t>Interest Expense	3500</a:t>
            </a:r>
          </a:p>
          <a:p>
            <a:pPr lvl="3"/>
            <a:r>
              <a:rPr lang="en-US" dirty="0" smtClean="0"/>
              <a:t> </a:t>
            </a:r>
            <a:r>
              <a:rPr lang="en-US" dirty="0" smtClean="0"/>
              <a:t>   Cash			  3500</a:t>
            </a:r>
          </a:p>
          <a:p>
            <a:pPr lvl="3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Journal Entry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$100,000 bond issued, 10 years</a:t>
            </a:r>
            <a:r>
              <a:rPr lang="en-US" i="1" dirty="0" smtClean="0"/>
              <a:t>,</a:t>
            </a:r>
          </a:p>
          <a:p>
            <a:r>
              <a:rPr lang="en-US" i="1" dirty="0" smtClean="0"/>
              <a:t> </a:t>
            </a:r>
            <a:r>
              <a:rPr lang="en-US" i="1" dirty="0" smtClean="0"/>
              <a:t>    </a:t>
            </a:r>
            <a:r>
              <a:rPr lang="en-US" i="1" dirty="0" smtClean="0"/>
              <a:t>Stated Interest 7%, Market Interest </a:t>
            </a:r>
            <a:r>
              <a:rPr lang="en-US" b="1" i="1" u="sng" dirty="0" smtClean="0">
                <a:solidFill>
                  <a:srgbClr val="FF0000"/>
                </a:solidFill>
              </a:rPr>
              <a:t>8%  </a:t>
            </a:r>
            <a:endParaRPr lang="en-US" b="1" i="1" u="sng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Face Amount				$100,000</a:t>
            </a:r>
          </a:p>
          <a:p>
            <a:r>
              <a:rPr lang="en-US" dirty="0" smtClean="0"/>
              <a:t>Interest Payments-6months	      3,500</a:t>
            </a:r>
          </a:p>
          <a:p>
            <a:r>
              <a:rPr lang="en-US" dirty="0" smtClean="0"/>
              <a:t>Market Interest </a:t>
            </a:r>
            <a:r>
              <a:rPr lang="en-US" dirty="0" smtClean="0"/>
              <a:t>(</a:t>
            </a:r>
            <a:r>
              <a:rPr lang="en-US" b="1" u="sng" dirty="0" smtClean="0">
                <a:solidFill>
                  <a:srgbClr val="FF0000"/>
                </a:solidFill>
              </a:rPr>
              <a:t>8%</a:t>
            </a:r>
            <a:r>
              <a:rPr lang="en-US" dirty="0" smtClean="0"/>
              <a:t>/</a:t>
            </a:r>
            <a:r>
              <a:rPr lang="en-US" dirty="0" smtClean="0"/>
              <a:t>2)			</a:t>
            </a:r>
            <a:r>
              <a:rPr lang="en-US" b="1" u="sng" dirty="0" smtClean="0">
                <a:solidFill>
                  <a:srgbClr val="FF0000"/>
                </a:solidFill>
              </a:rPr>
              <a:t>4.0%</a:t>
            </a:r>
            <a:endParaRPr lang="en-US" b="1" u="sng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Number of Periods (10yrs X2)	20periods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– pricing a bond @ </a:t>
            </a:r>
            <a:r>
              <a:rPr lang="en-US" dirty="0" smtClean="0"/>
              <a:t>at a 	    discount (less than MV)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i="1" dirty="0" smtClean="0"/>
              <a:t>Table :</a:t>
            </a:r>
          </a:p>
          <a:p>
            <a:pPr lvl="2"/>
            <a:r>
              <a:rPr lang="en-US" sz="2200" i="1" dirty="0" smtClean="0"/>
              <a:t>  Face Value * multiplier $1 </a:t>
            </a:r>
            <a:r>
              <a:rPr lang="en-US" sz="2200" b="1" i="1" u="sng" dirty="0" smtClean="0">
                <a:solidFill>
                  <a:srgbClr val="FF0000"/>
                </a:solidFill>
              </a:rPr>
              <a:t>4.0%</a:t>
            </a:r>
            <a:r>
              <a:rPr lang="en-US" sz="2200" i="1" dirty="0" smtClean="0"/>
              <a:t> </a:t>
            </a:r>
            <a:r>
              <a:rPr lang="en-US" sz="2200" i="1" dirty="0" smtClean="0"/>
              <a:t>and 20 periods</a:t>
            </a:r>
          </a:p>
          <a:p>
            <a:pPr lvl="2"/>
            <a:r>
              <a:rPr lang="en-US" sz="2200" i="1" dirty="0" smtClean="0"/>
              <a:t>  Interest Payment * $1 annuity </a:t>
            </a:r>
            <a:r>
              <a:rPr lang="en-US" sz="2200" i="1" dirty="0" smtClean="0"/>
              <a:t>4.0% </a:t>
            </a:r>
            <a:r>
              <a:rPr lang="en-US" sz="2200" i="1" dirty="0" smtClean="0"/>
              <a:t>and 20 periods</a:t>
            </a:r>
          </a:p>
          <a:p>
            <a:pPr lvl="2"/>
            <a:r>
              <a:rPr lang="en-US" sz="2200" i="1" dirty="0" smtClean="0"/>
              <a:t>   $100000 * .</a:t>
            </a:r>
            <a:r>
              <a:rPr lang="en-US" sz="2200" b="1" i="1" u="sng" dirty="0" smtClean="0">
                <a:solidFill>
                  <a:srgbClr val="FF0000"/>
                </a:solidFill>
              </a:rPr>
              <a:t>045639</a:t>
            </a:r>
            <a:r>
              <a:rPr lang="en-US" sz="2200" i="1" dirty="0" smtClean="0">
                <a:solidFill>
                  <a:srgbClr val="FF0000"/>
                </a:solidFill>
              </a:rPr>
              <a:t> </a:t>
            </a:r>
            <a:r>
              <a:rPr lang="en-US" sz="2200" i="1" dirty="0" smtClean="0">
                <a:solidFill>
                  <a:srgbClr val="FF0000"/>
                </a:solidFill>
              </a:rPr>
              <a:t>= </a:t>
            </a:r>
            <a:r>
              <a:rPr lang="en-US" sz="2200" b="1" i="1" dirty="0" smtClean="0">
                <a:solidFill>
                  <a:srgbClr val="FF0000"/>
                </a:solidFill>
              </a:rPr>
              <a:t>45639</a:t>
            </a:r>
            <a:endParaRPr lang="en-US" sz="2200" b="1" i="1" dirty="0" smtClean="0">
              <a:solidFill>
                <a:srgbClr val="FF0000"/>
              </a:solidFill>
            </a:endParaRPr>
          </a:p>
          <a:p>
            <a:pPr lvl="3"/>
            <a:r>
              <a:rPr lang="en-US" sz="2000" i="1" dirty="0" smtClean="0"/>
              <a:t>$3,500    *  </a:t>
            </a:r>
            <a:r>
              <a:rPr lang="en-US" sz="2000" b="1" i="1" u="sng" dirty="0" smtClean="0">
                <a:solidFill>
                  <a:srgbClr val="FF0000"/>
                </a:solidFill>
              </a:rPr>
              <a:t>13.59033 = 47566</a:t>
            </a:r>
            <a:endParaRPr lang="en-US" sz="2000" b="1" i="1" u="sng" dirty="0" smtClean="0">
              <a:solidFill>
                <a:srgbClr val="FF0000"/>
              </a:solidFill>
            </a:endParaRPr>
          </a:p>
          <a:p>
            <a:pPr lvl="4"/>
            <a:r>
              <a:rPr lang="en-US" i="1" dirty="0" smtClean="0"/>
              <a:t>  Issue Price                  </a:t>
            </a:r>
            <a:r>
              <a:rPr lang="en-US" i="1" dirty="0" smtClean="0"/>
              <a:t>  </a:t>
            </a:r>
            <a:r>
              <a:rPr lang="en-US" sz="2000" b="1" i="1" dirty="0" smtClean="0">
                <a:solidFill>
                  <a:srgbClr val="FF0000"/>
                </a:solidFill>
              </a:rPr>
              <a:t>93205</a:t>
            </a:r>
            <a:endParaRPr lang="en-US" sz="2000" b="1" i="1" dirty="0" smtClean="0">
              <a:solidFill>
                <a:srgbClr val="FF0000"/>
              </a:solidFill>
            </a:endParaRPr>
          </a:p>
          <a:p>
            <a:pPr lvl="4"/>
            <a:r>
              <a:rPr lang="en-US" i="1" dirty="0" smtClean="0"/>
              <a:t>			</a:t>
            </a:r>
          </a:p>
          <a:p>
            <a:r>
              <a:rPr lang="en-US" sz="2800" i="1" dirty="0" smtClean="0"/>
              <a:t>Excel:</a:t>
            </a:r>
          </a:p>
          <a:p>
            <a:r>
              <a:rPr lang="en-US" sz="2200" i="1" dirty="0" smtClean="0"/>
              <a:t>PV(</a:t>
            </a:r>
            <a:r>
              <a:rPr lang="en-US" sz="2200" i="1" dirty="0" err="1" smtClean="0"/>
              <a:t>Market%,#periods,Interest</a:t>
            </a:r>
            <a:r>
              <a:rPr lang="en-US" sz="2200" i="1" dirty="0" smtClean="0"/>
              <a:t> payment, Face amount,0</a:t>
            </a:r>
            <a:r>
              <a:rPr lang="en-US" sz="2200" i="1" dirty="0" smtClean="0"/>
              <a:t>)</a:t>
            </a:r>
          </a:p>
          <a:p>
            <a:r>
              <a:rPr lang="en-US" sz="2200" i="1" dirty="0" smtClean="0"/>
              <a:t>PV</a:t>
            </a:r>
            <a:r>
              <a:rPr lang="en-US" sz="2200" i="1" dirty="0" smtClean="0">
                <a:solidFill>
                  <a:srgbClr val="FF0000"/>
                </a:solidFill>
              </a:rPr>
              <a:t>(.04</a:t>
            </a:r>
            <a:r>
              <a:rPr lang="en-US" sz="2200" i="1" dirty="0" smtClean="0"/>
              <a:t>,20,3500,100000,0</a:t>
            </a:r>
            <a:r>
              <a:rPr lang="en-US" sz="2200" i="1" dirty="0" smtClean="0"/>
              <a:t>)</a:t>
            </a:r>
            <a:endParaRPr lang="en-US" sz="2200" dirty="0" smtClean="0"/>
          </a:p>
          <a:p>
            <a:endParaRPr lang="en-US" sz="22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FV=     $100000</a:t>
            </a:r>
          </a:p>
          <a:p>
            <a:r>
              <a:rPr lang="en-US" dirty="0" smtClean="0"/>
              <a:t>PMT=       3,500</a:t>
            </a:r>
          </a:p>
          <a:p>
            <a:r>
              <a:rPr lang="en-US" dirty="0" smtClean="0"/>
              <a:t>I/yr =	     </a:t>
            </a:r>
            <a:r>
              <a:rPr lang="en-US" dirty="0" smtClean="0"/>
              <a:t>4.0</a:t>
            </a:r>
            <a:endParaRPr lang="en-US" dirty="0" smtClean="0"/>
          </a:p>
          <a:p>
            <a:r>
              <a:rPr lang="en-US" dirty="0" smtClean="0"/>
              <a:t>N = 	  	20 </a:t>
            </a:r>
          </a:p>
          <a:p>
            <a:endParaRPr lang="en-US" dirty="0" smtClean="0"/>
          </a:p>
          <a:p>
            <a:r>
              <a:rPr lang="en-US" dirty="0" smtClean="0"/>
              <a:t>Press  PV</a:t>
            </a:r>
          </a:p>
          <a:p>
            <a:endParaRPr lang="en-US" dirty="0" smtClean="0"/>
          </a:p>
          <a:p>
            <a:r>
              <a:rPr lang="en-US" dirty="0" smtClean="0"/>
              <a:t>BE </a:t>
            </a:r>
            <a:r>
              <a:rPr lang="en-US" dirty="0" smtClean="0"/>
              <a:t>9-3 </a:t>
            </a:r>
            <a:r>
              <a:rPr lang="en-US" dirty="0" smtClean="0"/>
              <a:t>pg 443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Calculator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/>
              <a:t>Issue Bond</a:t>
            </a:r>
          </a:p>
          <a:p>
            <a:pPr lvl="2"/>
            <a:r>
              <a:rPr lang="en-US" dirty="0" smtClean="0"/>
              <a:t>Cash		</a:t>
            </a:r>
            <a:r>
              <a:rPr lang="en-US" dirty="0" smtClean="0"/>
              <a:t>93205</a:t>
            </a:r>
            <a:endParaRPr lang="en-US" dirty="0" smtClean="0"/>
          </a:p>
          <a:p>
            <a:pPr lvl="2"/>
            <a:r>
              <a:rPr lang="en-US" dirty="0" smtClean="0"/>
              <a:t>      Bonds Pay			</a:t>
            </a:r>
            <a:r>
              <a:rPr lang="en-US" dirty="0" smtClean="0"/>
              <a:t>93295</a:t>
            </a:r>
            <a:endParaRPr lang="en-US" dirty="0" smtClean="0"/>
          </a:p>
          <a:p>
            <a:pPr lvl="2"/>
            <a:endParaRPr lang="en-US" dirty="0" smtClean="0"/>
          </a:p>
          <a:p>
            <a:r>
              <a:rPr lang="en-US" u="sng" dirty="0" smtClean="0"/>
              <a:t>Pay Interest Expense </a:t>
            </a:r>
            <a:r>
              <a:rPr lang="en-US" u="sng" dirty="0" smtClean="0"/>
              <a:t> ( 1</a:t>
            </a:r>
            <a:r>
              <a:rPr lang="en-US" u="sng" baseline="30000" dirty="0" smtClean="0"/>
              <a:t>st</a:t>
            </a:r>
            <a:r>
              <a:rPr lang="en-US" u="sng" dirty="0" smtClean="0"/>
              <a:t> 6 months)</a:t>
            </a:r>
            <a:endParaRPr lang="en-US" u="sng" dirty="0" smtClean="0"/>
          </a:p>
          <a:p>
            <a:pPr lvl="2"/>
            <a:r>
              <a:rPr lang="en-US" dirty="0" smtClean="0"/>
              <a:t>Interest Expense	</a:t>
            </a:r>
            <a:r>
              <a:rPr lang="en-US" dirty="0" smtClean="0"/>
              <a:t>3728 (93205*4%)</a:t>
            </a:r>
          </a:p>
          <a:p>
            <a:pPr lvl="2"/>
            <a:r>
              <a:rPr lang="en-US" dirty="0" smtClean="0"/>
              <a:t> </a:t>
            </a:r>
            <a:r>
              <a:rPr lang="en-US" dirty="0" smtClean="0"/>
              <a:t>      Bonds Payable		    228</a:t>
            </a:r>
          </a:p>
          <a:p>
            <a:pPr lvl="2"/>
            <a:r>
              <a:rPr lang="en-US" dirty="0" smtClean="0"/>
              <a:t> </a:t>
            </a:r>
            <a:r>
              <a:rPr lang="en-US" dirty="0" smtClean="0"/>
              <a:t>       Cash                               3500</a:t>
            </a:r>
            <a:endParaRPr lang="en-US" dirty="0" smtClean="0"/>
          </a:p>
          <a:p>
            <a:r>
              <a:rPr lang="en-US" dirty="0" smtClean="0"/>
              <a:t>Pay Interest Expense (2</a:t>
            </a:r>
            <a:r>
              <a:rPr lang="en-US" baseline="30000" dirty="0" smtClean="0"/>
              <a:t>nd</a:t>
            </a:r>
            <a:r>
              <a:rPr lang="en-US" dirty="0" smtClean="0"/>
              <a:t> 6 months)</a:t>
            </a:r>
          </a:p>
          <a:p>
            <a:pPr lvl="2"/>
            <a:r>
              <a:rPr lang="en-US" dirty="0" smtClean="0"/>
              <a:t>Interest Expense	</a:t>
            </a:r>
            <a:r>
              <a:rPr lang="en-US" dirty="0" smtClean="0"/>
              <a:t>3737 </a:t>
            </a:r>
            <a:r>
              <a:rPr lang="en-US" dirty="0" smtClean="0"/>
              <a:t>(</a:t>
            </a:r>
            <a:r>
              <a:rPr lang="en-US" dirty="0" smtClean="0"/>
              <a:t>93205+228*4</a:t>
            </a:r>
            <a:r>
              <a:rPr lang="en-US" dirty="0" smtClean="0"/>
              <a:t>%)</a:t>
            </a:r>
          </a:p>
          <a:p>
            <a:pPr lvl="2"/>
            <a:r>
              <a:rPr lang="en-US" dirty="0" smtClean="0"/>
              <a:t>       Bonds Payable		     </a:t>
            </a:r>
            <a:r>
              <a:rPr lang="en-US" dirty="0" smtClean="0"/>
              <a:t>237</a:t>
            </a:r>
            <a:endParaRPr lang="en-US" dirty="0" smtClean="0"/>
          </a:p>
          <a:p>
            <a:pPr lvl="2"/>
            <a:r>
              <a:rPr lang="en-US" dirty="0" smtClean="0"/>
              <a:t>        Cash                               3500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Journal Entry- discount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Date </a:t>
            </a:r>
          </a:p>
          <a:p>
            <a:r>
              <a:rPr lang="en-US" sz="2000" dirty="0" smtClean="0"/>
              <a:t>Interest Paid (Cash)</a:t>
            </a:r>
          </a:p>
          <a:p>
            <a:r>
              <a:rPr lang="en-US" sz="2000" dirty="0" smtClean="0"/>
              <a:t>Interest Expense</a:t>
            </a:r>
          </a:p>
          <a:p>
            <a:r>
              <a:rPr lang="en-US" sz="2000" dirty="0" smtClean="0"/>
              <a:t>Increase in Carrying Value</a:t>
            </a:r>
          </a:p>
          <a:p>
            <a:r>
              <a:rPr lang="en-US" sz="2000" dirty="0" smtClean="0"/>
              <a:t>Carrying Value</a:t>
            </a:r>
          </a:p>
          <a:p>
            <a:r>
              <a:rPr lang="en-US" sz="2000" dirty="0" smtClean="0"/>
              <a:t>Pg 426</a:t>
            </a:r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    Amortization Table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$100,000 bond issued, 10 years,</a:t>
            </a:r>
          </a:p>
          <a:p>
            <a:r>
              <a:rPr lang="en-US" i="1" dirty="0" smtClean="0"/>
              <a:t>     Stated Interest 7%, Market Interest </a:t>
            </a:r>
            <a:r>
              <a:rPr lang="en-US" b="1" i="1" u="sng" dirty="0" smtClean="0">
                <a:solidFill>
                  <a:srgbClr val="FF0000"/>
                </a:solidFill>
              </a:rPr>
              <a:t>6%  </a:t>
            </a:r>
            <a:endParaRPr lang="en-US" b="1" i="1" u="sng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Face Amount				$100,000</a:t>
            </a:r>
          </a:p>
          <a:p>
            <a:r>
              <a:rPr lang="en-US" dirty="0" smtClean="0"/>
              <a:t>Interest Payments-6months	      3,500</a:t>
            </a:r>
          </a:p>
          <a:p>
            <a:r>
              <a:rPr lang="en-US" dirty="0" smtClean="0"/>
              <a:t>Market Interest </a:t>
            </a:r>
            <a:r>
              <a:rPr lang="en-US" dirty="0" smtClean="0"/>
              <a:t>(</a:t>
            </a:r>
            <a:r>
              <a:rPr lang="en-US" b="1" u="sng" dirty="0" smtClean="0">
                <a:solidFill>
                  <a:srgbClr val="FF0000"/>
                </a:solidFill>
              </a:rPr>
              <a:t>6%</a:t>
            </a:r>
            <a:r>
              <a:rPr lang="en-US" dirty="0" smtClean="0"/>
              <a:t>/</a:t>
            </a:r>
            <a:r>
              <a:rPr lang="en-US" dirty="0" smtClean="0"/>
              <a:t>2)			</a:t>
            </a:r>
            <a:r>
              <a:rPr lang="en-US" b="1" u="sng" dirty="0" smtClean="0">
                <a:solidFill>
                  <a:srgbClr val="FF0000"/>
                </a:solidFill>
              </a:rPr>
              <a:t>3.0</a:t>
            </a:r>
            <a:r>
              <a:rPr lang="en-US" b="1" u="sng" dirty="0" smtClean="0">
                <a:solidFill>
                  <a:srgbClr val="FF0000"/>
                </a:solidFill>
              </a:rPr>
              <a:t>%</a:t>
            </a:r>
          </a:p>
          <a:p>
            <a:r>
              <a:rPr lang="en-US" dirty="0" smtClean="0"/>
              <a:t>Number of Periods (10yrs X2)	20periods</a:t>
            </a:r>
          </a:p>
          <a:p>
            <a:endParaRPr lang="en-US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– pricing a bond @ </a:t>
            </a:r>
            <a:r>
              <a:rPr lang="en-US" dirty="0" smtClean="0"/>
              <a:t>at a 	    Premium (more than MV)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i="1" dirty="0" smtClean="0"/>
              <a:t>Table :</a:t>
            </a:r>
          </a:p>
          <a:p>
            <a:pPr lvl="2"/>
            <a:r>
              <a:rPr lang="en-US" sz="2200" i="1" dirty="0" smtClean="0"/>
              <a:t>  Face Value * multiplier $1 </a:t>
            </a:r>
            <a:r>
              <a:rPr lang="en-US" sz="2200" b="1" i="1" u="sng" dirty="0" smtClean="0">
                <a:solidFill>
                  <a:srgbClr val="FF0000"/>
                </a:solidFill>
              </a:rPr>
              <a:t>3.0</a:t>
            </a:r>
            <a:r>
              <a:rPr lang="en-US" sz="2200" b="1" i="1" u="sng" dirty="0" smtClean="0">
                <a:solidFill>
                  <a:srgbClr val="FF0000"/>
                </a:solidFill>
              </a:rPr>
              <a:t>%</a:t>
            </a:r>
            <a:r>
              <a:rPr lang="en-US" sz="2200" i="1" dirty="0" smtClean="0"/>
              <a:t> and 20 periods</a:t>
            </a:r>
          </a:p>
          <a:p>
            <a:pPr lvl="2"/>
            <a:r>
              <a:rPr lang="en-US" sz="2200" i="1" dirty="0" smtClean="0"/>
              <a:t>  Interest Payment * $1 annuity </a:t>
            </a:r>
            <a:r>
              <a:rPr lang="en-US" sz="2200" i="1" dirty="0" smtClean="0"/>
              <a:t>3.0</a:t>
            </a:r>
            <a:r>
              <a:rPr lang="en-US" sz="2200" i="1" dirty="0" smtClean="0"/>
              <a:t>% and 20 periods</a:t>
            </a:r>
          </a:p>
          <a:p>
            <a:pPr lvl="2"/>
            <a:r>
              <a:rPr lang="en-US" sz="2200" i="1" dirty="0" smtClean="0"/>
              <a:t>   $100000 * </a:t>
            </a:r>
            <a:r>
              <a:rPr lang="en-US" sz="2200" i="1" dirty="0" smtClean="0"/>
              <a:t>.</a:t>
            </a:r>
            <a:r>
              <a:rPr lang="en-US" sz="2200" b="1" i="1" u="sng" dirty="0" smtClean="0">
                <a:solidFill>
                  <a:srgbClr val="FF0000"/>
                </a:solidFill>
              </a:rPr>
              <a:t>55368</a:t>
            </a:r>
            <a:r>
              <a:rPr lang="en-US" sz="2200" i="1" dirty="0" smtClean="0">
                <a:solidFill>
                  <a:srgbClr val="FF0000"/>
                </a:solidFill>
              </a:rPr>
              <a:t> </a:t>
            </a:r>
            <a:r>
              <a:rPr lang="en-US" sz="2200" i="1" dirty="0" smtClean="0">
                <a:solidFill>
                  <a:srgbClr val="FF0000"/>
                </a:solidFill>
              </a:rPr>
              <a:t>= </a:t>
            </a:r>
            <a:r>
              <a:rPr lang="en-US" sz="2200" b="1" i="1" dirty="0" smtClean="0">
                <a:solidFill>
                  <a:srgbClr val="FF0000"/>
                </a:solidFill>
              </a:rPr>
              <a:t>55368</a:t>
            </a:r>
            <a:endParaRPr lang="en-US" sz="2200" b="1" i="1" dirty="0" smtClean="0">
              <a:solidFill>
                <a:srgbClr val="FF0000"/>
              </a:solidFill>
            </a:endParaRPr>
          </a:p>
          <a:p>
            <a:pPr lvl="3"/>
            <a:r>
              <a:rPr lang="en-US" sz="2000" i="1" dirty="0" smtClean="0"/>
              <a:t>$3,500    *  </a:t>
            </a:r>
            <a:r>
              <a:rPr lang="en-US" sz="2000" b="1" i="1" u="sng" dirty="0" smtClean="0">
                <a:solidFill>
                  <a:srgbClr val="FF0000"/>
                </a:solidFill>
              </a:rPr>
              <a:t>14.87747 </a:t>
            </a:r>
            <a:r>
              <a:rPr lang="en-US" sz="2000" b="1" i="1" u="sng" dirty="0" smtClean="0">
                <a:solidFill>
                  <a:srgbClr val="FF0000"/>
                </a:solidFill>
              </a:rPr>
              <a:t>= </a:t>
            </a:r>
            <a:r>
              <a:rPr lang="en-US" sz="2000" b="1" i="1" u="sng" dirty="0" smtClean="0">
                <a:solidFill>
                  <a:srgbClr val="FF0000"/>
                </a:solidFill>
              </a:rPr>
              <a:t>52071</a:t>
            </a:r>
            <a:endParaRPr lang="en-US" sz="2000" b="1" i="1" u="sng" dirty="0" smtClean="0">
              <a:solidFill>
                <a:srgbClr val="FF0000"/>
              </a:solidFill>
            </a:endParaRPr>
          </a:p>
          <a:p>
            <a:pPr lvl="4"/>
            <a:r>
              <a:rPr lang="en-US" i="1" dirty="0" smtClean="0"/>
              <a:t>  Issue Price                    </a:t>
            </a:r>
            <a:r>
              <a:rPr lang="en-US" sz="2000" b="1" i="1" dirty="0" smtClean="0">
                <a:solidFill>
                  <a:srgbClr val="FF0000"/>
                </a:solidFill>
              </a:rPr>
              <a:t>107,439</a:t>
            </a:r>
            <a:endParaRPr lang="en-US" sz="2000" b="1" i="1" dirty="0" smtClean="0">
              <a:solidFill>
                <a:srgbClr val="FF0000"/>
              </a:solidFill>
            </a:endParaRPr>
          </a:p>
          <a:p>
            <a:pPr lvl="4"/>
            <a:r>
              <a:rPr lang="en-US" i="1" dirty="0" smtClean="0"/>
              <a:t>			</a:t>
            </a:r>
          </a:p>
          <a:p>
            <a:r>
              <a:rPr lang="en-US" sz="2800" i="1" dirty="0" smtClean="0"/>
              <a:t>Excel:</a:t>
            </a:r>
          </a:p>
          <a:p>
            <a:r>
              <a:rPr lang="en-US" sz="2200" i="1" dirty="0" smtClean="0"/>
              <a:t>PV(</a:t>
            </a:r>
            <a:r>
              <a:rPr lang="en-US" sz="2200" i="1" dirty="0" err="1" smtClean="0"/>
              <a:t>Market%,#periods,Interest</a:t>
            </a:r>
            <a:r>
              <a:rPr lang="en-US" sz="2200" i="1" dirty="0" smtClean="0"/>
              <a:t> payment, Face amount,0)</a:t>
            </a:r>
          </a:p>
          <a:p>
            <a:r>
              <a:rPr lang="en-US" sz="2200" i="1" dirty="0" smtClean="0"/>
              <a:t>PV</a:t>
            </a:r>
            <a:r>
              <a:rPr lang="en-US" sz="2200" i="1" dirty="0" smtClean="0">
                <a:solidFill>
                  <a:srgbClr val="FF0000"/>
                </a:solidFill>
              </a:rPr>
              <a:t>(.</a:t>
            </a:r>
            <a:r>
              <a:rPr lang="en-US" sz="2200" i="1" dirty="0" smtClean="0">
                <a:solidFill>
                  <a:srgbClr val="FF0000"/>
                </a:solidFill>
              </a:rPr>
              <a:t>03</a:t>
            </a:r>
            <a:r>
              <a:rPr lang="en-US" sz="2200" i="1" dirty="0" smtClean="0"/>
              <a:t>,20,3500,100000,0</a:t>
            </a:r>
            <a:r>
              <a:rPr lang="en-US" sz="2200" i="1" dirty="0" smtClean="0"/>
              <a:t>)</a:t>
            </a:r>
            <a:endParaRPr lang="en-US" sz="22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FV=     $100000</a:t>
            </a:r>
          </a:p>
          <a:p>
            <a:r>
              <a:rPr lang="en-US" dirty="0" smtClean="0"/>
              <a:t>PMT=       3,500</a:t>
            </a:r>
          </a:p>
          <a:p>
            <a:r>
              <a:rPr lang="en-US" dirty="0" smtClean="0"/>
              <a:t>I/yr =	     </a:t>
            </a:r>
            <a:r>
              <a:rPr lang="en-US" dirty="0" smtClean="0"/>
              <a:t>3.0</a:t>
            </a:r>
            <a:endParaRPr lang="en-US" dirty="0" smtClean="0"/>
          </a:p>
          <a:p>
            <a:r>
              <a:rPr lang="en-US" dirty="0" smtClean="0"/>
              <a:t>N = 	  	20 </a:t>
            </a:r>
          </a:p>
          <a:p>
            <a:endParaRPr lang="en-US" dirty="0" smtClean="0"/>
          </a:p>
          <a:p>
            <a:r>
              <a:rPr lang="en-US" dirty="0" smtClean="0"/>
              <a:t>Press  PV</a:t>
            </a:r>
          </a:p>
          <a:p>
            <a:endParaRPr lang="en-US" dirty="0" smtClean="0"/>
          </a:p>
          <a:p>
            <a:r>
              <a:rPr lang="en-US" dirty="0" smtClean="0"/>
              <a:t>BE </a:t>
            </a:r>
            <a:r>
              <a:rPr lang="en-US" dirty="0" smtClean="0"/>
              <a:t>9-4 </a:t>
            </a:r>
            <a:r>
              <a:rPr lang="en-US" dirty="0" smtClean="0"/>
              <a:t>pg 443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            Capital Structure</a:t>
            </a:r>
          </a:p>
          <a:p>
            <a:endParaRPr lang="en-US" dirty="0" smtClean="0"/>
          </a:p>
          <a:p>
            <a:r>
              <a:rPr lang="en-US" dirty="0" smtClean="0"/>
              <a:t>Debt Financing - Bonds</a:t>
            </a:r>
          </a:p>
          <a:p>
            <a:pPr lvl="1"/>
            <a:r>
              <a:rPr lang="en-US" dirty="0" smtClean="0"/>
              <a:t>Interest is tax deductible</a:t>
            </a:r>
          </a:p>
          <a:p>
            <a:endParaRPr lang="en-US" dirty="0" smtClean="0"/>
          </a:p>
          <a:p>
            <a:r>
              <a:rPr lang="en-US" dirty="0" smtClean="0"/>
              <a:t>Equity Financing - Stocks</a:t>
            </a:r>
          </a:p>
          <a:p>
            <a:pPr lvl="1"/>
            <a:r>
              <a:rPr lang="en-US" dirty="0" smtClean="0"/>
              <a:t>Dividends paid is not tax deductible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Two sources of Financing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/>
              <a:t>Issue Bond</a:t>
            </a:r>
          </a:p>
          <a:p>
            <a:pPr lvl="2"/>
            <a:r>
              <a:rPr lang="en-US" dirty="0" smtClean="0"/>
              <a:t>Cash		</a:t>
            </a:r>
            <a:r>
              <a:rPr lang="en-US" dirty="0" smtClean="0"/>
              <a:t>107439</a:t>
            </a:r>
            <a:endParaRPr lang="en-US" dirty="0" smtClean="0"/>
          </a:p>
          <a:p>
            <a:pPr lvl="2"/>
            <a:r>
              <a:rPr lang="en-US" dirty="0" smtClean="0"/>
              <a:t>      Bonds Pay			</a:t>
            </a:r>
            <a:r>
              <a:rPr lang="en-US" dirty="0" smtClean="0"/>
              <a:t>107439</a:t>
            </a:r>
            <a:endParaRPr lang="en-US" dirty="0" smtClean="0"/>
          </a:p>
          <a:p>
            <a:pPr lvl="2"/>
            <a:endParaRPr lang="en-US" dirty="0" smtClean="0"/>
          </a:p>
          <a:p>
            <a:r>
              <a:rPr lang="en-US" u="sng" dirty="0" smtClean="0"/>
              <a:t>Pay Interest Expense  ( 1</a:t>
            </a:r>
            <a:r>
              <a:rPr lang="en-US" u="sng" baseline="30000" dirty="0" smtClean="0"/>
              <a:t>st</a:t>
            </a:r>
            <a:r>
              <a:rPr lang="en-US" u="sng" dirty="0" smtClean="0"/>
              <a:t> 6 months)</a:t>
            </a:r>
          </a:p>
          <a:p>
            <a:pPr lvl="2"/>
            <a:r>
              <a:rPr lang="en-US" dirty="0" smtClean="0"/>
              <a:t>Interest Expense	</a:t>
            </a:r>
            <a:r>
              <a:rPr lang="en-US" dirty="0" smtClean="0">
                <a:solidFill>
                  <a:srgbClr val="FF0000"/>
                </a:solidFill>
              </a:rPr>
              <a:t>3223 (107439*3%)</a:t>
            </a:r>
            <a:endParaRPr lang="en-US" dirty="0" smtClean="0">
              <a:solidFill>
                <a:srgbClr val="FF0000"/>
              </a:solidFill>
            </a:endParaRPr>
          </a:p>
          <a:p>
            <a:pPr lvl="2"/>
            <a:r>
              <a:rPr lang="en-US" dirty="0" smtClean="0"/>
              <a:t>       Bonds Payable	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277</a:t>
            </a:r>
            <a:r>
              <a:rPr lang="en-US" dirty="0" smtClean="0"/>
              <a:t>	</a:t>
            </a:r>
          </a:p>
          <a:p>
            <a:pPr lvl="2"/>
            <a:r>
              <a:rPr lang="en-US" dirty="0" smtClean="0"/>
              <a:t>        Cash                               3500</a:t>
            </a:r>
          </a:p>
          <a:p>
            <a:r>
              <a:rPr lang="en-US" dirty="0" smtClean="0"/>
              <a:t>Pay Interest Expense (2</a:t>
            </a:r>
            <a:r>
              <a:rPr lang="en-US" baseline="30000" dirty="0" smtClean="0"/>
              <a:t>nd</a:t>
            </a:r>
            <a:r>
              <a:rPr lang="en-US" dirty="0" smtClean="0"/>
              <a:t> 6 months)</a:t>
            </a:r>
          </a:p>
          <a:p>
            <a:pPr lvl="2"/>
            <a:r>
              <a:rPr lang="en-US" dirty="0" smtClean="0"/>
              <a:t>Interest Expense	</a:t>
            </a:r>
            <a:r>
              <a:rPr lang="en-US" dirty="0" smtClean="0">
                <a:solidFill>
                  <a:srgbClr val="FF0000"/>
                </a:solidFill>
              </a:rPr>
              <a:t>3215 (107439-285*3%)</a:t>
            </a:r>
            <a:endParaRPr lang="en-US" dirty="0" smtClean="0">
              <a:solidFill>
                <a:srgbClr val="FF0000"/>
              </a:solidFill>
            </a:endParaRPr>
          </a:p>
          <a:p>
            <a:pPr lvl="2"/>
            <a:r>
              <a:rPr lang="en-US" dirty="0" smtClean="0"/>
              <a:t>       Bonds Payable	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285</a:t>
            </a:r>
            <a:r>
              <a:rPr lang="en-US" dirty="0" smtClean="0"/>
              <a:t>	     </a:t>
            </a:r>
            <a:r>
              <a:rPr lang="en-US" dirty="0" smtClean="0"/>
              <a:t> </a:t>
            </a:r>
            <a:endParaRPr lang="en-US" dirty="0" smtClean="0"/>
          </a:p>
          <a:p>
            <a:pPr lvl="2"/>
            <a:r>
              <a:rPr lang="en-US" dirty="0" smtClean="0"/>
              <a:t>        Cash                               3500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Journal Entry - Premium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Date </a:t>
            </a:r>
          </a:p>
          <a:p>
            <a:r>
              <a:rPr lang="en-US" sz="2800" dirty="0" smtClean="0"/>
              <a:t>Interest Paid (Cash)</a:t>
            </a:r>
          </a:p>
          <a:p>
            <a:r>
              <a:rPr lang="en-US" sz="2800" dirty="0" smtClean="0"/>
              <a:t>Interest Expense</a:t>
            </a:r>
          </a:p>
          <a:p>
            <a:r>
              <a:rPr lang="en-US" sz="2800" dirty="0" smtClean="0"/>
              <a:t>Increase in Carrying Value</a:t>
            </a:r>
          </a:p>
          <a:p>
            <a:r>
              <a:rPr lang="en-US" sz="2800" dirty="0" smtClean="0"/>
              <a:t>Carrying Value</a:t>
            </a:r>
          </a:p>
          <a:p>
            <a:r>
              <a:rPr lang="en-US" sz="2800" dirty="0" smtClean="0"/>
              <a:t>Pg </a:t>
            </a:r>
            <a:r>
              <a:rPr lang="en-US" sz="2800" dirty="0" smtClean="0"/>
              <a:t>428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AMORTIZATION  TABLE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At Maturity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Bond Payable     100000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      Cash                           100000</a:t>
            </a:r>
          </a:p>
          <a:p>
            <a:r>
              <a:rPr lang="en-US" u="sng" dirty="0" smtClean="0"/>
              <a:t>Before Maturity  -premium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</a:t>
            </a:r>
            <a:r>
              <a:rPr lang="en-US" dirty="0" smtClean="0"/>
              <a:t>Bond Payable     </a:t>
            </a:r>
            <a:r>
              <a:rPr lang="en-US" dirty="0" smtClean="0"/>
              <a:t>93670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 Loss                  13207</a:t>
            </a:r>
            <a:endParaRPr lang="en-US" dirty="0" smtClean="0"/>
          </a:p>
          <a:p>
            <a:r>
              <a:rPr lang="en-US" dirty="0" smtClean="0"/>
              <a:t>                   Cash                           </a:t>
            </a:r>
            <a:r>
              <a:rPr lang="en-US" dirty="0" smtClean="0"/>
              <a:t>106877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Paying Back Bond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Fixed Payment</a:t>
            </a:r>
          </a:p>
          <a:p>
            <a:r>
              <a:rPr lang="en-US" dirty="0" smtClean="0"/>
              <a:t>Interest (Rate* principle)</a:t>
            </a:r>
          </a:p>
          <a:p>
            <a:r>
              <a:rPr lang="en-US" dirty="0" smtClean="0"/>
              <a:t>Difference (reduction in principle)</a:t>
            </a:r>
          </a:p>
          <a:p>
            <a:endParaRPr lang="en-US" dirty="0" smtClean="0"/>
          </a:p>
          <a:p>
            <a:r>
              <a:rPr lang="en-US" sz="2400" u="sng" dirty="0" smtClean="0"/>
              <a:t>Get Mortgage</a:t>
            </a:r>
          </a:p>
          <a:p>
            <a:pPr lvl="2"/>
            <a:r>
              <a:rPr lang="en-US" dirty="0" smtClean="0"/>
              <a:t>Cash</a:t>
            </a:r>
          </a:p>
          <a:p>
            <a:pPr lvl="3"/>
            <a:r>
              <a:rPr lang="en-US" dirty="0" smtClean="0"/>
              <a:t>   M/P</a:t>
            </a:r>
          </a:p>
          <a:p>
            <a:r>
              <a:rPr lang="en-US" sz="2400" u="sng" dirty="0" smtClean="0"/>
              <a:t>Make a Payment</a:t>
            </a:r>
          </a:p>
          <a:p>
            <a:pPr lvl="1"/>
            <a:r>
              <a:rPr lang="en-US" sz="2000" dirty="0" smtClean="0"/>
              <a:t>Principle</a:t>
            </a:r>
          </a:p>
          <a:p>
            <a:pPr lvl="1"/>
            <a:r>
              <a:rPr lang="en-US" sz="2000" dirty="0" smtClean="0"/>
              <a:t>Interest Expense</a:t>
            </a:r>
          </a:p>
          <a:p>
            <a:pPr lvl="1"/>
            <a:r>
              <a:rPr lang="en-US" sz="2000" dirty="0" smtClean="0"/>
              <a:t> </a:t>
            </a:r>
            <a:r>
              <a:rPr lang="en-US" sz="2000" dirty="0" smtClean="0"/>
              <a:t>          Cash</a:t>
            </a:r>
            <a:endParaRPr lang="en-US" sz="1600" dirty="0" smtClean="0"/>
          </a:p>
          <a:p>
            <a:pPr lvl="3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Mortgages ( Installment Debt)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page 433</a:t>
            </a:r>
          </a:p>
          <a:p>
            <a:r>
              <a:rPr lang="en-US" dirty="0" smtClean="0"/>
              <a:t>BE 9-17  pg 444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Amortization Table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Lessee	--User</a:t>
            </a:r>
          </a:p>
          <a:p>
            <a:r>
              <a:rPr lang="en-US" dirty="0" err="1" smtClean="0"/>
              <a:t>Lessor</a:t>
            </a:r>
            <a:r>
              <a:rPr lang="en-US" dirty="0" smtClean="0"/>
              <a:t>	--Owner</a:t>
            </a:r>
          </a:p>
          <a:p>
            <a:endParaRPr lang="en-US" dirty="0" smtClean="0"/>
          </a:p>
          <a:p>
            <a:r>
              <a:rPr lang="en-US" dirty="0" smtClean="0"/>
              <a:t>Lease Contractual agreement for the right to use the asset for a specified time</a:t>
            </a:r>
          </a:p>
          <a:p>
            <a:r>
              <a:rPr lang="en-US" dirty="0" smtClean="0"/>
              <a:t>Operating Leases – rentals</a:t>
            </a:r>
          </a:p>
          <a:p>
            <a:r>
              <a:rPr lang="en-US" dirty="0" smtClean="0"/>
              <a:t>Capital Leases – buying a capital asset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LEASES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67072"/>
          </a:xfrm>
        </p:spPr>
        <p:txBody>
          <a:bodyPr>
            <a:normAutofit fontScale="92500" lnSpcReduction="20000"/>
          </a:bodyPr>
          <a:lstStyle/>
          <a:p>
            <a:r>
              <a:rPr lang="en-US" sz="2400" u="sng" dirty="0" smtClean="0"/>
              <a:t>Debt to Equity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</a:t>
            </a:r>
            <a:r>
              <a:rPr lang="en-US" sz="2400" dirty="0" smtClean="0"/>
              <a:t>Total Liabilities/ Total SE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	 </a:t>
            </a:r>
            <a:r>
              <a:rPr lang="en-US" sz="2000" i="1" dirty="0" smtClean="0"/>
              <a:t>Measure of financial leverage</a:t>
            </a:r>
          </a:p>
          <a:p>
            <a:r>
              <a:rPr lang="en-US" sz="2400" u="sng" dirty="0" smtClean="0"/>
              <a:t>Return on Assets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 </a:t>
            </a:r>
            <a:r>
              <a:rPr lang="en-US" sz="2400" dirty="0" smtClean="0"/>
              <a:t>Net Income/</a:t>
            </a:r>
            <a:r>
              <a:rPr lang="en-US" sz="2400" dirty="0" err="1" smtClean="0"/>
              <a:t>Avg</a:t>
            </a:r>
            <a:r>
              <a:rPr lang="en-US" sz="2400" dirty="0" smtClean="0"/>
              <a:t> Total Assets</a:t>
            </a:r>
          </a:p>
          <a:p>
            <a:pPr lvl="1"/>
            <a:r>
              <a:rPr lang="en-US" sz="2000" i="1" dirty="0" smtClean="0"/>
              <a:t> </a:t>
            </a:r>
            <a:r>
              <a:rPr lang="en-US" sz="2000" i="1" dirty="0" smtClean="0"/>
              <a:t>                     Overall profitability</a:t>
            </a:r>
          </a:p>
          <a:p>
            <a:r>
              <a:rPr lang="en-US" sz="2400" u="sng" dirty="0" smtClean="0"/>
              <a:t>Return on Equity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               Net Income/</a:t>
            </a:r>
            <a:r>
              <a:rPr lang="en-US" sz="2400" dirty="0" err="1" smtClean="0"/>
              <a:t>Avg</a:t>
            </a:r>
            <a:r>
              <a:rPr lang="en-US" sz="2400" dirty="0" smtClean="0"/>
              <a:t> Total SE</a:t>
            </a:r>
          </a:p>
          <a:p>
            <a:pPr>
              <a:buNone/>
            </a:pPr>
            <a:r>
              <a:rPr lang="en-US" sz="2400" dirty="0" smtClean="0"/>
              <a:t>	 </a:t>
            </a:r>
            <a:r>
              <a:rPr lang="en-US" sz="1800" i="1" dirty="0" smtClean="0"/>
              <a:t>ability to generate earnings from resources that owners provide</a:t>
            </a:r>
          </a:p>
          <a:p>
            <a:r>
              <a:rPr lang="en-US" sz="2400" u="sng" dirty="0" smtClean="0"/>
              <a:t>Times Interest Earned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           Net </a:t>
            </a:r>
            <a:r>
              <a:rPr lang="en-US" sz="2400" dirty="0" err="1" smtClean="0"/>
              <a:t>Income+InterestX+Tax</a:t>
            </a:r>
            <a:r>
              <a:rPr lang="en-US" sz="2400" dirty="0" smtClean="0"/>
              <a:t> X/Interest X</a:t>
            </a:r>
          </a:p>
          <a:p>
            <a:r>
              <a:rPr lang="en-US" sz="1800" i="1" dirty="0" smtClean="0"/>
              <a:t>Compares interest expense  to net income available to pay interest expense</a:t>
            </a:r>
          </a:p>
          <a:p>
            <a:endParaRPr lang="en-US" sz="1800" i="1" dirty="0" smtClean="0"/>
          </a:p>
          <a:p>
            <a:r>
              <a:rPr lang="en-US" sz="2200" dirty="0" smtClean="0"/>
              <a:t>                                  BE 9-18 pg 444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		Debt Analysis</a:t>
            </a:r>
            <a:endParaRPr lang="en-US" sz="4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Problems  A</a:t>
            </a:r>
          </a:p>
          <a:p>
            <a:r>
              <a:rPr lang="en-US" dirty="0" smtClean="0"/>
              <a:t>  9-1, 9-2, 9-4, 9-6, 9-7A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Homework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as Note Payable</a:t>
            </a:r>
          </a:p>
          <a:p>
            <a:r>
              <a:rPr lang="en-US" dirty="0" smtClean="0"/>
              <a:t>Note is to one lender</a:t>
            </a:r>
          </a:p>
          <a:p>
            <a:r>
              <a:rPr lang="en-US" dirty="0" smtClean="0"/>
              <a:t>Bonds are to several lenders</a:t>
            </a:r>
          </a:p>
          <a:p>
            <a:r>
              <a:rPr lang="en-US" dirty="0" smtClean="0"/>
              <a:t>Interest is paid every 6 months – twice a year</a:t>
            </a:r>
          </a:p>
          <a:p>
            <a:r>
              <a:rPr lang="en-US" dirty="0" smtClean="0"/>
              <a:t>Usually 20 plus years</a:t>
            </a:r>
          </a:p>
          <a:p>
            <a:r>
              <a:rPr lang="en-US" dirty="0" smtClean="0"/>
              <a:t>Bonds sold for capital expenditures</a:t>
            </a:r>
          </a:p>
          <a:p>
            <a:r>
              <a:rPr lang="en-US" dirty="0" smtClean="0"/>
              <a:t>Sold to the public or to Large banks (underwrite) for a fee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BONDS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Indenture – characteristics of bond</a:t>
            </a:r>
          </a:p>
          <a:p>
            <a:r>
              <a:rPr lang="en-US" dirty="0" smtClean="0"/>
              <a:t>Principle – Face Amount</a:t>
            </a:r>
          </a:p>
          <a:p>
            <a:r>
              <a:rPr lang="en-US" dirty="0" smtClean="0"/>
              <a:t>Interest -  paid over life of the </a:t>
            </a:r>
            <a:r>
              <a:rPr lang="en-US" dirty="0" smtClean="0"/>
              <a:t>bond</a:t>
            </a:r>
          </a:p>
          <a:p>
            <a:r>
              <a:rPr lang="en-US" dirty="0" smtClean="0"/>
              <a:t>Sinking Fund- payments of principle to acct</a:t>
            </a:r>
            <a:endParaRPr lang="en-US" dirty="0" smtClean="0"/>
          </a:p>
          <a:p>
            <a:r>
              <a:rPr lang="en-US" dirty="0" smtClean="0"/>
              <a:t>Secured or unsecured (debentures)</a:t>
            </a:r>
          </a:p>
          <a:p>
            <a:r>
              <a:rPr lang="en-US" dirty="0" smtClean="0"/>
              <a:t>Term or serial – all at once or installments</a:t>
            </a:r>
          </a:p>
          <a:p>
            <a:r>
              <a:rPr lang="en-US" dirty="0" smtClean="0"/>
              <a:t>Callable (redeemable)– borrower can call it back</a:t>
            </a:r>
          </a:p>
          <a:p>
            <a:r>
              <a:rPr lang="en-US" dirty="0" smtClean="0"/>
              <a:t>Convertible – lender can change it to stock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BONDS Terminology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Bond terminology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E 9-2  PG 445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Issue Price of Bond</a:t>
            </a:r>
          </a:p>
          <a:p>
            <a:pPr lvl="1"/>
            <a:r>
              <a:rPr lang="en-US" dirty="0" smtClean="0"/>
              <a:t>Present Value of Principle (Face Amount) $1</a:t>
            </a:r>
          </a:p>
          <a:p>
            <a:pPr lvl="1"/>
            <a:r>
              <a:rPr lang="en-US" dirty="0" smtClean="0"/>
              <a:t>plus</a:t>
            </a:r>
          </a:p>
          <a:p>
            <a:pPr lvl="1"/>
            <a:r>
              <a:rPr lang="en-US" dirty="0" smtClean="0"/>
              <a:t>Present Value of  Interest payments  $1 Annuity</a:t>
            </a:r>
          </a:p>
          <a:p>
            <a:pPr lvl="1"/>
            <a:r>
              <a:rPr lang="en-US" dirty="0" smtClean="0"/>
              <a:t>When interest is paid semi annual interest rate is half and time is double</a:t>
            </a:r>
          </a:p>
          <a:p>
            <a:pPr lvl="1"/>
            <a:r>
              <a:rPr lang="en-US" dirty="0" smtClean="0"/>
              <a:t>Use the same time and % for both principle and interest</a:t>
            </a:r>
          </a:p>
          <a:p>
            <a:pPr lvl="1"/>
            <a:r>
              <a:rPr lang="en-US" dirty="0" smtClean="0"/>
              <a:t>Market Interest Rate is how to rate the value of the bond</a:t>
            </a:r>
          </a:p>
          <a:p>
            <a:pPr lvl="1"/>
            <a:r>
              <a:rPr lang="en-US" dirty="0" smtClean="0"/>
              <a:t>Stated Interest Rate is </a:t>
            </a:r>
            <a:r>
              <a:rPr lang="en-US" dirty="0" smtClean="0"/>
              <a:t>what you use for interest </a:t>
            </a:r>
            <a:r>
              <a:rPr lang="en-US" dirty="0" smtClean="0"/>
              <a:t>payment and is stated on the bond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Pricing a Bond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The higher the market interest rate, the lower the bond issue price will be.</a:t>
            </a:r>
          </a:p>
          <a:p>
            <a:r>
              <a:rPr lang="en-US" sz="4000" dirty="0" smtClean="0"/>
              <a:t>The lower the market interest rate, the higher the bond issue price will be.</a:t>
            </a: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$100,000 bond issued, 10 years, </a:t>
            </a:r>
          </a:p>
          <a:p>
            <a:r>
              <a:rPr lang="en-US" i="1" dirty="0" smtClean="0"/>
              <a:t>Stated Interest 7%, Market Interest 7% (same)</a:t>
            </a:r>
          </a:p>
          <a:p>
            <a:endParaRPr lang="en-US" dirty="0" smtClean="0"/>
          </a:p>
          <a:p>
            <a:r>
              <a:rPr lang="en-US" dirty="0" smtClean="0"/>
              <a:t>Face Amount				$100,000</a:t>
            </a:r>
          </a:p>
          <a:p>
            <a:r>
              <a:rPr lang="en-US" dirty="0" smtClean="0"/>
              <a:t>Interest Payments-6months	      3,500</a:t>
            </a:r>
          </a:p>
          <a:p>
            <a:r>
              <a:rPr lang="en-US" dirty="0" smtClean="0"/>
              <a:t>Market Interest (7%/2)			3.5%</a:t>
            </a:r>
          </a:p>
          <a:p>
            <a:r>
              <a:rPr lang="en-US" dirty="0" smtClean="0"/>
              <a:t>Number of Periods (10yrs X2)	20periods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	EXAMPLE – pricing a bond @ 			Face Value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Table :</a:t>
            </a:r>
          </a:p>
          <a:p>
            <a:pPr lvl="2"/>
            <a:r>
              <a:rPr lang="en-US" sz="2200" i="1" dirty="0" smtClean="0"/>
              <a:t>  Face Value * multiplier $1</a:t>
            </a:r>
            <a:r>
              <a:rPr lang="en-US" sz="2200" i="1" dirty="0" smtClean="0"/>
              <a:t> 3.5% and 20 periods</a:t>
            </a:r>
            <a:endParaRPr lang="en-US" sz="2200" i="1" dirty="0" smtClean="0"/>
          </a:p>
          <a:p>
            <a:pPr lvl="2"/>
            <a:r>
              <a:rPr lang="en-US" sz="2200" i="1" dirty="0" smtClean="0"/>
              <a:t> </a:t>
            </a:r>
            <a:r>
              <a:rPr lang="en-US" sz="2200" i="1" dirty="0" smtClean="0"/>
              <a:t> Interest Payment * $1 annuity </a:t>
            </a:r>
            <a:r>
              <a:rPr lang="en-US" sz="2200" i="1" dirty="0" smtClean="0"/>
              <a:t>3.5% and 20 periods</a:t>
            </a:r>
            <a:endParaRPr lang="en-US" sz="2200" i="1" dirty="0" smtClean="0"/>
          </a:p>
          <a:p>
            <a:pPr lvl="2"/>
            <a:r>
              <a:rPr lang="en-US" sz="2200" i="1" dirty="0" smtClean="0"/>
              <a:t>   $100000 * .05257 = 50257</a:t>
            </a:r>
          </a:p>
          <a:p>
            <a:pPr lvl="3"/>
            <a:r>
              <a:rPr lang="en-US" sz="2000" i="1" dirty="0" smtClean="0"/>
              <a:t>$3,500    *  14.2124=  </a:t>
            </a:r>
            <a:r>
              <a:rPr lang="en-US" sz="2000" i="1" u="sng" dirty="0" smtClean="0"/>
              <a:t>49743</a:t>
            </a:r>
          </a:p>
          <a:p>
            <a:pPr lvl="4"/>
            <a:r>
              <a:rPr lang="en-US" i="1" dirty="0" smtClean="0"/>
              <a:t>  Issue Price                  100000</a:t>
            </a:r>
          </a:p>
          <a:p>
            <a:pPr lvl="4"/>
            <a:r>
              <a:rPr lang="en-US" i="1" dirty="0" smtClean="0"/>
              <a:t>			</a:t>
            </a:r>
          </a:p>
          <a:p>
            <a:r>
              <a:rPr lang="en-US" sz="2800" i="1" dirty="0" smtClean="0"/>
              <a:t>Excel:</a:t>
            </a:r>
          </a:p>
          <a:p>
            <a:r>
              <a:rPr lang="en-US" sz="2200" i="1" dirty="0" smtClean="0"/>
              <a:t>PV(</a:t>
            </a:r>
            <a:r>
              <a:rPr lang="en-US" sz="2200" i="1" dirty="0" err="1" smtClean="0"/>
              <a:t>Market</a:t>
            </a:r>
            <a:r>
              <a:rPr lang="en-US" sz="2200" i="1" dirty="0" err="1" smtClean="0"/>
              <a:t>%,#periods,Interest</a:t>
            </a:r>
            <a:r>
              <a:rPr lang="en-US" sz="2200" i="1" dirty="0" smtClean="0"/>
              <a:t> payment, Face </a:t>
            </a:r>
            <a:r>
              <a:rPr lang="en-US" sz="2200" i="1" dirty="0" smtClean="0"/>
              <a:t>amount,0)</a:t>
            </a:r>
          </a:p>
          <a:p>
            <a:r>
              <a:rPr lang="en-US" sz="2200" i="1" dirty="0" smtClean="0"/>
              <a:t>PV(.035,20,3500,100000,0)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Three Ways to </a:t>
            </a:r>
            <a:r>
              <a:rPr lang="en-US" dirty="0" err="1" smtClean="0"/>
              <a:t>Calcuate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167</TotalTime>
  <Words>616</Words>
  <Application>Microsoft Office PowerPoint</Application>
  <PresentationFormat>On-screen Show (4:3)</PresentationFormat>
  <Paragraphs>217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Concourse</vt:lpstr>
      <vt:lpstr>Chapter 9 </vt:lpstr>
      <vt:lpstr>      Two sources of Financing</vt:lpstr>
      <vt:lpstr>   BONDS</vt:lpstr>
      <vt:lpstr>  BONDS Terminology</vt:lpstr>
      <vt:lpstr>   E 9-2  PG 445</vt:lpstr>
      <vt:lpstr>  Pricing a Bond</vt:lpstr>
      <vt:lpstr>Slide 7</vt:lpstr>
      <vt:lpstr> EXAMPLE – pricing a bond @    Face Value</vt:lpstr>
      <vt:lpstr> Three Ways to Calcuate</vt:lpstr>
      <vt:lpstr>   Calculator</vt:lpstr>
      <vt:lpstr>  Journal Entry</vt:lpstr>
      <vt:lpstr>EXAMPLE – pricing a bond @ at a      discount (less than MV)</vt:lpstr>
      <vt:lpstr>Slide 13</vt:lpstr>
      <vt:lpstr>  Calculator</vt:lpstr>
      <vt:lpstr> Journal Entry- discount</vt:lpstr>
      <vt:lpstr>     Amortization Table</vt:lpstr>
      <vt:lpstr>EXAMPLE – pricing a bond @ at a      Premium (more than MV)</vt:lpstr>
      <vt:lpstr>Slide 18</vt:lpstr>
      <vt:lpstr>Slide 19</vt:lpstr>
      <vt:lpstr>Journal Entry - Premium</vt:lpstr>
      <vt:lpstr>     AMORTIZATION  TABLE</vt:lpstr>
      <vt:lpstr>Paying Back Bond</vt:lpstr>
      <vt:lpstr>Mortgages ( Installment Debt)</vt:lpstr>
      <vt:lpstr>Amortization Table</vt:lpstr>
      <vt:lpstr>   LEASES</vt:lpstr>
      <vt:lpstr>  Debt Analysis</vt:lpstr>
      <vt:lpstr>  Homework</vt:lpstr>
    </vt:vector>
  </TitlesOfParts>
  <Company>Glendale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 </dc:title>
  <dc:creator>Christine Kloezeman</dc:creator>
  <cp:lastModifiedBy>Christine Kloezeman</cp:lastModifiedBy>
  <cp:revision>16</cp:revision>
  <dcterms:created xsi:type="dcterms:W3CDTF">2011-11-13T03:52:59Z</dcterms:created>
  <dcterms:modified xsi:type="dcterms:W3CDTF">2011-11-13T06:40:41Z</dcterms:modified>
</cp:coreProperties>
</file>