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63" r:id="rId3"/>
    <p:sldId id="264" r:id="rId4"/>
    <p:sldId id="265" r:id="rId5"/>
    <p:sldId id="257" r:id="rId6"/>
    <p:sldId id="260" r:id="rId7"/>
    <p:sldId id="261" r:id="rId8"/>
    <p:sldId id="266" r:id="rId9"/>
    <p:sldId id="258" r:id="rId10"/>
    <p:sldId id="267" r:id="rId11"/>
    <p:sldId id="259" r:id="rId12"/>
    <p:sldId id="268" r:id="rId13"/>
    <p:sldId id="269" r:id="rId14"/>
    <p:sldId id="270" r:id="rId15"/>
    <p:sldId id="271" r:id="rId16"/>
    <p:sldId id="262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CEEF388-ECE5-4AF7-BBF6-810E638C522B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90AD911-6FD0-45A2-A724-2F3F0DBA6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875CF3-8F23-402B-9F3A-7D2DCB18932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47376C3-87F9-4077-99A8-D099FCB5344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FB6E94-2B8A-4E3B-90CE-FF9B208E887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996057-4B2C-4275-B7FC-71A41952DAE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1889D4-0FE3-4BE6-A8B0-08347DA6B3F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128138-2B44-46DB-8D02-60705AB6956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BDBB4A-7345-4D12-9C70-FAA100ABE0E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5C7EED-6C23-4C2D-A1C7-78C7B35A162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084E3BE-0F60-4339-AF43-1123B1165F3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0050C85-DED2-4DB2-8976-ABD1B707F56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689D126-A4F6-41EB-A388-FAEA2BA65CA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133DFF-EA4E-445F-B2E3-E15FFDA80C5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F48610-80CA-4767-8396-7BD6080AD2F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17BDE87-4530-4B61-9BE1-D64C66C74FA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DFA44A8-0FB1-45E3-99F9-8E943B45BAF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505AA8-80A3-45D7-BCBE-876422FFFA8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1EDA1C-05BE-4C75-B152-CBF7C1E9465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FDCE9-25F4-4AEC-A5F0-4ED80CDDCD5F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B5490-E945-4F62-ADB3-0E5EA4EB8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E1A75-9844-42DC-8F9E-5C1D58BD95C9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66AB4-A1C5-4A76-AE2E-58BC830DE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2CEE8-91BD-4F7D-B9CE-676242A19269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19CB6-4794-4949-AC79-025F3BD04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4564B-DCAD-47AA-8585-6BD20A41FBBE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A17F2-1C8D-4711-9DEA-021E5788D3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8C231-4128-413C-9B30-7A6B34C01FF5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721FC-912D-4683-9BF2-B7A9F6120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3AD53-56CB-4B9F-9F2C-0518E2E02127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911AE-8811-49B2-BD0A-579F3E806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E1E3-108B-4EE1-B308-80596D3E5924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40B54-25EF-49F1-947F-54134FE3A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30FAE-6D54-4900-80A6-FD57E28DC86E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7C0AF-AF6A-407F-983A-2D6F97F4D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D149B-1800-48CC-BFC0-C185E6AEB490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4E65B-62EA-49B7-A32C-76602D5D2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45AE1-AF46-4EA3-889D-64A9F4D9537F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A9A92-0A47-4DAD-8B0B-57C37C1F3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6153D-538A-4680-BE64-2D7A70335135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966B9-D79C-4FBE-8751-A1E2DBB1B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E1EE2E-5A94-450E-8FFC-9A93DDD36306}" type="datetimeFigureOut">
              <a:rPr lang="en-US"/>
              <a:pPr>
                <a:defRPr/>
              </a:pPr>
              <a:t>11/13/2011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A6AF16-FC56-429B-9894-D0C4EA3E5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98" r:id="rId9"/>
    <p:sldLayoutId id="2147483689" r:id="rId10"/>
    <p:sldLayoutId id="214748368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Chapter </a:t>
            </a:r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en-US" dirty="0" smtClean="0"/>
              <a:t>Differential  Analysis: Key to Decision Making</a:t>
            </a:r>
          </a:p>
          <a:p>
            <a:pPr marR="0"/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</a:t>
            </a:r>
            <a:r>
              <a:rPr lang="en-US" dirty="0" smtClean="0"/>
              <a:t>12-3</a:t>
            </a:r>
            <a:endParaRPr lang="en-US" dirty="0" smtClean="0"/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Special 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“Remember it is SPECIAL.—one time only”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 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1.  over and above normal production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2.	Capacity exists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3.	Target Sales have already been reached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4.	No fixed costs (both Selling and G&amp;A and overhead) are to be included----covered already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5.	Will not take away from regular customers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6.      Add any additional costs due to the order.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</a:t>
            </a:r>
            <a:r>
              <a:rPr lang="en-US" dirty="0" smtClean="0"/>
              <a:t>12-4</a:t>
            </a:r>
            <a:endParaRPr lang="en-US" dirty="0" smtClean="0"/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Sales Mix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Constrained Resources or Constraint</a:t>
            </a:r>
          </a:p>
          <a:p>
            <a:r>
              <a:rPr lang="en-US" smtClean="0"/>
              <a:t>          Labor</a:t>
            </a:r>
          </a:p>
          <a:p>
            <a:r>
              <a:rPr lang="en-US" smtClean="0"/>
              <a:t>           Materials</a:t>
            </a:r>
          </a:p>
          <a:p>
            <a:r>
              <a:rPr lang="en-US" smtClean="0"/>
              <a:t>           Machine Hours</a:t>
            </a:r>
          </a:p>
          <a:p>
            <a:r>
              <a:rPr lang="en-US" smtClean="0"/>
              <a:t>Analysis Formulas</a:t>
            </a:r>
          </a:p>
          <a:p>
            <a:r>
              <a:rPr lang="en-US" smtClean="0"/>
              <a:t>     Compute # of hour s, resources per unit</a:t>
            </a:r>
          </a:p>
          <a:p>
            <a:r>
              <a:rPr lang="en-US" smtClean="0"/>
              <a:t>     Total $/ Cost per unit</a:t>
            </a:r>
          </a:p>
          <a:p>
            <a:r>
              <a:rPr lang="en-US" smtClean="0"/>
              <a:t>     CM per unit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Sales </a:t>
            </a:r>
          </a:p>
          <a:p>
            <a:r>
              <a:rPr lang="en-US" smtClean="0"/>
              <a:t>-Variable Cost</a:t>
            </a:r>
          </a:p>
          <a:p>
            <a:r>
              <a:rPr lang="en-US" smtClean="0"/>
              <a:t>= Contribution Margin</a:t>
            </a:r>
          </a:p>
          <a:p>
            <a:r>
              <a:rPr lang="en-US" smtClean="0"/>
              <a:t>/ resource per unit</a:t>
            </a:r>
          </a:p>
          <a:p>
            <a:r>
              <a:rPr lang="en-US" smtClean="0"/>
              <a:t>= Contribution Margin per resource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</a:t>
            </a:r>
            <a:r>
              <a:rPr lang="en-US" dirty="0" smtClean="0"/>
              <a:t>12-5</a:t>
            </a:r>
            <a:endParaRPr lang="en-US" dirty="0" smtClean="0"/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Times New Roman"/>
                <a:ea typeface="Times New Roman"/>
              </a:rPr>
              <a:t/>
            </a:r>
            <a:br>
              <a:rPr lang="en-US" dirty="0" smtClean="0">
                <a:latin typeface="Times New Roman"/>
                <a:ea typeface="Times New Roman"/>
              </a:rPr>
            </a:br>
            <a:r>
              <a:rPr lang="en-US" b="1" dirty="0" smtClean="0">
                <a:latin typeface="Times New Roman"/>
                <a:ea typeface="Times New Roman"/>
              </a:rPr>
              <a:t>SELL OR PROCESS FURTHER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Incremental Revenue – 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	end of Joint costs to end of process further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 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               Split off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  </a:t>
            </a:r>
            <a:r>
              <a:rPr lang="en-US" dirty="0" smtClean="0">
                <a:latin typeface="Times New Roman"/>
                <a:ea typeface="Times New Roman"/>
              </a:rPr>
              <a:t> 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Times New Roman"/>
                <a:ea typeface="Times New Roman"/>
              </a:rPr>
              <a:t>___Joint Costs___   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	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 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 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                        Incremental Revenue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  </a:t>
            </a:r>
            <a:r>
              <a:rPr lang="en-US" dirty="0" smtClean="0">
                <a:latin typeface="Times New Roman"/>
                <a:ea typeface="Times New Roman"/>
              </a:rPr>
              <a:t> 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514600" y="3429000"/>
            <a:ext cx="1828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514600" y="4343400"/>
            <a:ext cx="2057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14600" y="4419600"/>
            <a:ext cx="2133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1866901" y="4381500"/>
            <a:ext cx="1447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</a:t>
            </a:r>
            <a:r>
              <a:rPr lang="en-US" dirty="0" smtClean="0"/>
              <a:t>12-6</a:t>
            </a:r>
            <a:endParaRPr lang="en-US" dirty="0" smtClean="0"/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Incremental Analysis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technique used in decision analysis that compares alternatives by focusing on the differences in their projected revenues and costs.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3856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964009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Alternative 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Alternative 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Difference</a:t>
                      </a:r>
                      <a:endParaRPr lang="en-US" sz="2400" dirty="0"/>
                    </a:p>
                  </a:txBody>
                  <a:tcPr/>
                </a:tc>
              </a:tr>
              <a:tr h="96400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Investment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$1,000,000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$1,000,000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-0-</a:t>
                      </a:r>
                      <a:endParaRPr lang="en-US" sz="2400" dirty="0"/>
                    </a:p>
                  </a:txBody>
                  <a:tcPr/>
                </a:tc>
              </a:tr>
              <a:tr h="96400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Revenues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$275,000 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$300,000 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$25,000</a:t>
                      </a:r>
                      <a:endParaRPr lang="en-US" sz="2400" dirty="0"/>
                    </a:p>
                  </a:txBody>
                  <a:tcPr/>
                </a:tc>
              </a:tr>
              <a:tr h="96400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Operating Costs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$100,000 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$100,000 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-0-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12-1 </a:t>
            </a:r>
            <a:r>
              <a:rPr lang="en-US" dirty="0" smtClean="0"/>
              <a:t>Relevant Decisions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990600"/>
            <a:ext cx="6781800" cy="8572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u="sng" dirty="0" smtClean="0">
                <a:latin typeface="Times New Roman"/>
                <a:ea typeface="Times New Roman"/>
              </a:rPr>
              <a:t/>
            </a:r>
            <a:br>
              <a:rPr lang="en-US" u="sng" dirty="0" smtClean="0">
                <a:latin typeface="Times New Roman"/>
                <a:ea typeface="Times New Roman"/>
              </a:rPr>
            </a:br>
            <a:r>
              <a:rPr lang="en-US" u="sng" dirty="0" smtClean="0">
                <a:latin typeface="Times New Roman"/>
                <a:ea typeface="Times New Roman"/>
              </a:rPr>
              <a:t/>
            </a:r>
            <a:br>
              <a:rPr lang="en-US" u="sng" dirty="0" smtClean="0">
                <a:latin typeface="Times New Roman"/>
                <a:ea typeface="Times New Roman"/>
              </a:rPr>
            </a:br>
            <a:r>
              <a:rPr lang="en-US" u="sng" dirty="0" smtClean="0">
                <a:latin typeface="Times New Roman"/>
                <a:ea typeface="Times New Roman"/>
              </a:rPr>
              <a:t/>
            </a:r>
            <a:br>
              <a:rPr lang="en-US" u="sng" dirty="0" smtClean="0">
                <a:latin typeface="Times New Roman"/>
                <a:ea typeface="Times New Roman"/>
              </a:rPr>
            </a:br>
            <a:r>
              <a:rPr lang="en-US" u="sng" dirty="0" smtClean="0">
                <a:latin typeface="Times New Roman"/>
                <a:ea typeface="Times New Roman"/>
              </a:rPr>
              <a:t/>
            </a:r>
            <a:br>
              <a:rPr lang="en-US" u="sng" dirty="0" smtClean="0">
                <a:latin typeface="Times New Roman"/>
                <a:ea typeface="Times New Roman"/>
              </a:rPr>
            </a:br>
            <a:r>
              <a:rPr lang="en-US" u="sng" dirty="0" smtClean="0">
                <a:latin typeface="Times New Roman"/>
                <a:ea typeface="Times New Roman"/>
              </a:rPr>
              <a:t>Short Run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4400" dirty="0" smtClean="0">
                <a:latin typeface="Times New Roman"/>
                <a:ea typeface="Times New Roman"/>
              </a:rPr>
              <a:t>Keep or Drop (Segment Profitability)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4400" dirty="0" smtClean="0">
                <a:latin typeface="Times New Roman"/>
                <a:ea typeface="Times New Roman"/>
              </a:rPr>
              <a:t>Make or Buy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4400" dirty="0" smtClean="0">
                <a:latin typeface="Times New Roman"/>
                <a:ea typeface="Times New Roman"/>
              </a:rPr>
              <a:t>Special Order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4400" dirty="0" smtClean="0">
                <a:latin typeface="Times New Roman"/>
                <a:ea typeface="Times New Roman"/>
              </a:rPr>
              <a:t>Product (Sales) Mix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4400" dirty="0" smtClean="0">
                <a:latin typeface="Times New Roman"/>
                <a:ea typeface="Times New Roman"/>
              </a:rPr>
              <a:t>Sell or Process Further</a:t>
            </a:r>
            <a:endParaRPr 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Keep or Drop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lvl="1" indent="-246888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                      TOTAL FIXED COSTS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 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					HOME OFFICE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	DIVISION			CORPORATE OFFICE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					 HEADQUARTERS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 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 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	</a:t>
            </a:r>
            <a:r>
              <a:rPr lang="en-US" dirty="0" err="1" smtClean="0">
                <a:latin typeface="Times New Roman"/>
                <a:ea typeface="Times New Roman"/>
              </a:rPr>
              <a:t>Allocatable</a:t>
            </a:r>
            <a:r>
              <a:rPr lang="en-US" dirty="0" smtClean="0">
                <a:latin typeface="Times New Roman"/>
                <a:ea typeface="Times New Roman"/>
              </a:rPr>
              <a:t>				</a:t>
            </a:r>
            <a:r>
              <a:rPr lang="en-US" dirty="0" err="1" smtClean="0">
                <a:latin typeface="Times New Roman"/>
                <a:ea typeface="Times New Roman"/>
              </a:rPr>
              <a:t>Unallocatable</a:t>
            </a:r>
            <a:endParaRPr lang="en-US" dirty="0" smtClean="0">
              <a:latin typeface="Times New Roman"/>
              <a:ea typeface="Times New Roman"/>
            </a:endParaRP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	Traceable				Non Traceable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	Direct					Common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	Avoidable				Unavoidable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Table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389438"/>
          </a:xfrm>
        </p:spPr>
        <p:txBody>
          <a:bodyPr>
            <a:normAutofit lnSpcReduction="10000"/>
          </a:bodyPr>
          <a:lstStyle/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>
              <a:latin typeface="Times New Roman"/>
              <a:ea typeface="Times New Roman"/>
            </a:endParaRP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Sales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tabLst>
                <a:tab pos="5486400" algn="r"/>
              </a:tabLst>
              <a:defRPr/>
            </a:pPr>
            <a:r>
              <a:rPr lang="en-US" dirty="0" smtClean="0">
                <a:latin typeface="Times New Roman"/>
                <a:ea typeface="Times New Roman"/>
              </a:rPr>
              <a:t>-VC	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=Contribution Margin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- Traceable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=Product Line Segment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													        TOTAL COSTs	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					         -Common Fixed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                                                             =Net Income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Times New Roman"/>
                <a:ea typeface="Times New Roman"/>
              </a:rPr>
              <a:t> 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</a:t>
            </a:r>
            <a:r>
              <a:rPr lang="en-US" dirty="0" smtClean="0"/>
              <a:t>12-2</a:t>
            </a:r>
            <a:endParaRPr lang="en-US" dirty="0" smtClean="0"/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Make or Buy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1.	Do we have the capacity?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		Factory, Machines, Labor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 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2.  Do we have the capability?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	Copyrights, Molds, Knowledge, Skill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 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3. Can we make it at acceptable Quality?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	Good Vendors available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      Monitoring the quality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>
                <a:latin typeface="Times New Roman"/>
                <a:ea typeface="Times New Roman"/>
              </a:rPr>
              <a:t> 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</TotalTime>
  <Words>197</Words>
  <Application>Microsoft Office PowerPoint</Application>
  <PresentationFormat>On-screen Show (4:3)</PresentationFormat>
  <Paragraphs>117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Chapter 12</vt:lpstr>
      <vt:lpstr>Incremental Analysis</vt:lpstr>
      <vt:lpstr>Slide 3</vt:lpstr>
      <vt:lpstr>12-1 Relevant Decisions</vt:lpstr>
      <vt:lpstr>    Short Run Decisions</vt:lpstr>
      <vt:lpstr>Keep or Drop</vt:lpstr>
      <vt:lpstr>Table Format</vt:lpstr>
      <vt:lpstr>Exercise 12-2</vt:lpstr>
      <vt:lpstr>Make or Buy</vt:lpstr>
      <vt:lpstr>Exercise 12-3</vt:lpstr>
      <vt:lpstr>Special Order</vt:lpstr>
      <vt:lpstr>Exercise 12-4</vt:lpstr>
      <vt:lpstr>Sales Mix</vt:lpstr>
      <vt:lpstr>Slide 14</vt:lpstr>
      <vt:lpstr>Exercise 12-5</vt:lpstr>
      <vt:lpstr> SELL OR PROCESS FURTHER</vt:lpstr>
      <vt:lpstr>Exercise 12-6</vt:lpstr>
    </vt:vector>
  </TitlesOfParts>
  <Company>Glendale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13</dc:title>
  <dc:creator>Christine Kloezeman</dc:creator>
  <cp:lastModifiedBy>Christine Kloezeman</cp:lastModifiedBy>
  <cp:revision>2</cp:revision>
  <dcterms:created xsi:type="dcterms:W3CDTF">2008-07-07T22:22:11Z</dcterms:created>
  <dcterms:modified xsi:type="dcterms:W3CDTF">2011-11-13T20:16:10Z</dcterms:modified>
</cp:coreProperties>
</file>