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4"/>
  </p:handoutMasterIdLst>
  <p:sldIdLst>
    <p:sldId id="257" r:id="rId2"/>
    <p:sldId id="263" r:id="rId3"/>
    <p:sldId id="265" r:id="rId4"/>
    <p:sldId id="266" r:id="rId5"/>
    <p:sldId id="267" r:id="rId6"/>
    <p:sldId id="268" r:id="rId7"/>
    <p:sldId id="260" r:id="rId8"/>
    <p:sldId id="261" r:id="rId9"/>
    <p:sldId id="269" r:id="rId10"/>
    <p:sldId id="270" r:id="rId11"/>
    <p:sldId id="271" r:id="rId12"/>
    <p:sldId id="272" r:id="rId1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AA1BF-5F48-4C98-8076-ADDED55697E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5EB36-90CC-4BC9-AEEA-6F40BB88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3A67F2-0310-4014-9DB5-34E0BCDC81F9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25B2E87-379C-4D67-B617-4AEF09719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Managerial Accounting: Overview</a:t>
            </a:r>
            <a:br>
              <a:rPr lang="en-US" sz="3600" dirty="0" smtClean="0"/>
            </a:br>
            <a:r>
              <a:rPr lang="en-US" sz="3600" dirty="0" smtClean="0"/>
              <a:t>		 Chapter One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FINANCIAL			MANAGERIAL</a:t>
            </a:r>
          </a:p>
          <a:p>
            <a:r>
              <a:rPr lang="en-US" dirty="0" smtClean="0"/>
              <a:t>Outside				Inside</a:t>
            </a:r>
          </a:p>
          <a:p>
            <a:r>
              <a:rPr lang="en-US" dirty="0" smtClean="0"/>
              <a:t>Follow GAAP/IFRS		Timely and Relevant</a:t>
            </a:r>
          </a:p>
          <a:p>
            <a:r>
              <a:rPr lang="en-US" dirty="0" smtClean="0"/>
              <a:t>Standard Report Format		Reports unstructured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Manufacturing  Work  Cell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One Machine performing several jobs</a:t>
            </a:r>
          </a:p>
          <a:p>
            <a:pPr eaLnBrk="1" hangingPunct="1"/>
            <a:r>
              <a:rPr lang="en-US" smtClean="0"/>
              <a:t>Several Multi-job Machines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Each Machine Mixes-Cuts-Wraps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Just In Time (JIT)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Pull Through Production--- Customer initiates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RM </a:t>
            </a:r>
            <a:r>
              <a:rPr lang="en-US" smtClean="0">
                <a:sym typeface="Wingdings" pitchFamily="2" charset="2"/>
              </a:rPr>
              <a:t>   WIP     FG  (Customer order)</a:t>
            </a:r>
          </a:p>
          <a:p>
            <a:pPr eaLnBrk="1" hangingPunct="1"/>
            <a:r>
              <a:rPr lang="en-US" smtClean="0">
                <a:sym typeface="Wingdings" pitchFamily="2" charset="2"/>
              </a:rPr>
              <a:t>Shipped immediately to customer</a:t>
            </a:r>
          </a:p>
          <a:p>
            <a:pPr eaLnBrk="1" hangingPunct="1"/>
            <a:r>
              <a:rPr lang="en-US" smtClean="0">
                <a:sym typeface="Wingdings" pitchFamily="2" charset="2"/>
              </a:rPr>
              <a:t>No queing of inventory</a:t>
            </a:r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Theory of Constraints 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Control of Bottlenecks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Increase capacity to remove bottleneck where process has smallest capacity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Freeway system --- Norwalk on Interstate 5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Throughput time--- Cycle time to manufacture a product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/>
              <a:t>       TRADITIONALLY</a:t>
            </a:r>
            <a:endParaRPr lang="en-US" sz="4800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000" smtClean="0"/>
              <a:t>“Idleness Waste Money”  or</a:t>
            </a:r>
          </a:p>
          <a:p>
            <a:pPr eaLnBrk="1" hangingPunct="1"/>
            <a:endParaRPr lang="en-US" sz="4000" smtClean="0"/>
          </a:p>
          <a:p>
            <a:pPr eaLnBrk="1" hangingPunct="1"/>
            <a:r>
              <a:rPr lang="en-US" sz="4000" smtClean="0"/>
              <a:t> if manpower and machine are not running you are losing money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Push through production---old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PUSH through Production –old way</a:t>
            </a:r>
          </a:p>
          <a:p>
            <a:pPr eaLnBrk="1" hangingPunct="1"/>
            <a:r>
              <a:rPr lang="en-US" smtClean="0"/>
              <a:t>Three inventories:  Raw Materials (RM), Work in Process(WIP), Finished Goods (FG)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      RM</a:t>
            </a:r>
            <a:r>
              <a:rPr lang="en-US" smtClean="0">
                <a:sym typeface="Wingdings" pitchFamily="2" charset="2"/>
              </a:rPr>
              <a:t>       |  WIP		       FG</a:t>
            </a:r>
          </a:p>
          <a:p>
            <a:pPr eaLnBrk="1" hangingPunct="1"/>
            <a:r>
              <a:rPr lang="en-US" smtClean="0">
                <a:sym typeface="Wingdings" pitchFamily="2" charset="2"/>
              </a:rPr>
              <a:t> </a:t>
            </a:r>
            <a:r>
              <a:rPr lang="en-US" sz="1800" smtClean="0">
                <a:sym typeface="Wingdings" pitchFamily="2" charset="2"/>
              </a:rPr>
              <a:t>Company                   Queque		  Results in Large</a:t>
            </a:r>
          </a:p>
          <a:p>
            <a:pPr eaLnBrk="1" hangingPunct="1"/>
            <a:r>
              <a:rPr lang="en-US" sz="1800" smtClean="0">
                <a:sym typeface="Wingdings" pitchFamily="2" charset="2"/>
              </a:rPr>
              <a:t>                                                               Inventory waiting to be sold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/>
              <a:t>Lean  Production</a:t>
            </a:r>
            <a:endParaRPr lang="en-US" sz="6000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Lean  means  Less Costs</a:t>
            </a:r>
          </a:p>
          <a:p>
            <a:pPr eaLnBrk="1" hangingPunct="1"/>
            <a:r>
              <a:rPr lang="en-US" smtClean="0"/>
              <a:t>Advantages:</a:t>
            </a:r>
          </a:p>
          <a:p>
            <a:pPr lvl="1" eaLnBrk="1" hangingPunct="1"/>
            <a:r>
              <a:rPr lang="en-US" smtClean="0"/>
              <a:t>Lower Inventory required</a:t>
            </a:r>
          </a:p>
          <a:p>
            <a:pPr lvl="1" eaLnBrk="1" hangingPunct="1"/>
            <a:r>
              <a:rPr lang="en-US" smtClean="0"/>
              <a:t>Fewer Defects</a:t>
            </a:r>
          </a:p>
          <a:p>
            <a:pPr lvl="1" eaLnBrk="1" hangingPunct="1"/>
            <a:r>
              <a:rPr lang="en-US" smtClean="0"/>
              <a:t>Less Wasted Effort</a:t>
            </a:r>
          </a:p>
          <a:p>
            <a:pPr lvl="1" eaLnBrk="1" hangingPunct="1"/>
            <a:r>
              <a:rPr lang="en-US" smtClean="0"/>
              <a:t>Quicker Customer Response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Lean production con’t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000" dirty="0" smtClean="0"/>
              <a:t>Summaries all theories into 1</a:t>
            </a:r>
          </a:p>
          <a:p>
            <a:pPr lvl="1" eaLnBrk="1" hangingPunct="1"/>
            <a:r>
              <a:rPr lang="en-US" sz="3700" dirty="0" smtClean="0"/>
              <a:t>Value Added</a:t>
            </a:r>
          </a:p>
          <a:p>
            <a:pPr lvl="1" eaLnBrk="1" hangingPunct="1"/>
            <a:r>
              <a:rPr lang="en-US" sz="3700" dirty="0" smtClean="0"/>
              <a:t>Flow Chart of Activities</a:t>
            </a:r>
          </a:p>
          <a:p>
            <a:pPr lvl="1" eaLnBrk="1" hangingPunct="1"/>
            <a:r>
              <a:rPr lang="en-US" sz="3700" dirty="0" smtClean="0"/>
              <a:t>Manufacturing Cell  </a:t>
            </a:r>
          </a:p>
          <a:p>
            <a:pPr lvl="1" eaLnBrk="1" hangingPunct="1"/>
            <a:r>
              <a:rPr lang="en-US" sz="3700" dirty="0" smtClean="0"/>
              <a:t>Just in Time (JIT)</a:t>
            </a:r>
          </a:p>
          <a:p>
            <a:pPr lvl="1" eaLnBrk="1" hangingPunct="1"/>
            <a:r>
              <a:rPr lang="en-US" sz="3700" dirty="0" smtClean="0"/>
              <a:t>Theory of Constraints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Value Added</a:t>
            </a:r>
            <a:endParaRPr lang="en-US" sz="4400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Activities that add value per customer</a:t>
            </a:r>
          </a:p>
          <a:p>
            <a:pPr eaLnBrk="1" hangingPunct="1"/>
            <a:r>
              <a:rPr lang="en-US" sz="3200" dirty="0" smtClean="0"/>
              <a:t>Chip Box </a:t>
            </a:r>
            <a:r>
              <a:rPr lang="en-US" sz="3200" dirty="0" err="1" smtClean="0"/>
              <a:t>vs</a:t>
            </a:r>
            <a:r>
              <a:rPr lang="en-US" sz="3200" dirty="0" smtClean="0"/>
              <a:t> Dove Box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2209800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410200" y="2209800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flipH="1" flipV="1">
            <a:off x="2971797" y="2209800"/>
            <a:ext cx="21336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22098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Flow Chart of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Actions required to make product</a:t>
            </a:r>
          </a:p>
          <a:p>
            <a:r>
              <a:rPr lang="en-US" dirty="0" smtClean="0"/>
              <a:t>                                  </a:t>
            </a:r>
            <a:r>
              <a:rPr lang="en-US" sz="2800" dirty="0" err="1" smtClean="0"/>
              <a:t>Smores</a:t>
            </a:r>
            <a:endParaRPr lang="en-US" sz="2800" dirty="0" smtClean="0"/>
          </a:p>
          <a:p>
            <a:r>
              <a:rPr lang="en-US" dirty="0" smtClean="0"/>
              <a:t>Burn                 </a:t>
            </a:r>
            <a:r>
              <a:rPr lang="en-US" i="1" dirty="0" smtClean="0"/>
              <a:t>Place between</a:t>
            </a:r>
            <a:r>
              <a:rPr lang="en-US" dirty="0" smtClean="0"/>
              <a:t>       Add            </a:t>
            </a:r>
            <a:r>
              <a:rPr lang="en-US" i="1" dirty="0" smtClean="0"/>
              <a:t>SQUEEZE</a:t>
            </a:r>
          </a:p>
          <a:p>
            <a:r>
              <a:rPr lang="en-US" dirty="0" err="1" smtClean="0"/>
              <a:t>Marshmellow</a:t>
            </a:r>
            <a:r>
              <a:rPr lang="en-US" dirty="0" smtClean="0"/>
              <a:t>    </a:t>
            </a:r>
            <a:r>
              <a:rPr lang="en-US" i="1" dirty="0" smtClean="0"/>
              <a:t>Graham Cracker    </a:t>
            </a:r>
            <a:r>
              <a:rPr lang="en-US" dirty="0" smtClean="0"/>
              <a:t>chocolate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2209800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410200" y="2209800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flipH="1" flipV="1">
            <a:off x="2971797" y="2209800"/>
            <a:ext cx="21336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22098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	        Add the 3 M’s</a:t>
            </a:r>
            <a:br>
              <a:rPr lang="en-US" dirty="0" smtClean="0"/>
            </a:br>
            <a:r>
              <a:rPr lang="en-US" dirty="0" smtClean="0"/>
              <a:t>           (Manpower, Machines, Materials)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                                   </a:t>
            </a:r>
            <a:r>
              <a:rPr lang="en-US" sz="2800" dirty="0" err="1" smtClean="0"/>
              <a:t>Smores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dirty="0" smtClean="0"/>
              <a:t>Burn                 </a:t>
            </a:r>
            <a:r>
              <a:rPr lang="en-US" i="1" dirty="0" smtClean="0"/>
              <a:t>Place between</a:t>
            </a:r>
            <a:r>
              <a:rPr lang="en-US" dirty="0" smtClean="0"/>
              <a:t>       Add            </a:t>
            </a:r>
            <a:r>
              <a:rPr lang="en-US" i="1" dirty="0" smtClean="0"/>
              <a:t>SQUEEZE</a:t>
            </a:r>
          </a:p>
          <a:p>
            <a:r>
              <a:rPr lang="en-US" dirty="0" err="1" smtClean="0"/>
              <a:t>Marshmellow</a:t>
            </a:r>
            <a:r>
              <a:rPr lang="en-US" dirty="0" smtClean="0"/>
              <a:t>    </a:t>
            </a:r>
            <a:r>
              <a:rPr lang="en-US" i="1" dirty="0" smtClean="0"/>
              <a:t>Graham Cracker    </a:t>
            </a:r>
            <a:r>
              <a:rPr lang="en-US" dirty="0" smtClean="0"/>
              <a:t>chocolate</a:t>
            </a:r>
          </a:p>
          <a:p>
            <a:r>
              <a:rPr lang="en-US" dirty="0" smtClean="0"/>
              <a:t>Cook	       </a:t>
            </a:r>
            <a:r>
              <a:rPr lang="en-US" dirty="0" err="1" smtClean="0"/>
              <a:t>Cook</a:t>
            </a:r>
            <a:r>
              <a:rPr lang="en-US" dirty="0" smtClean="0"/>
              <a:t>		    </a:t>
            </a:r>
            <a:r>
              <a:rPr lang="en-US" dirty="0" err="1" smtClean="0"/>
              <a:t>Cook</a:t>
            </a:r>
            <a:r>
              <a:rPr lang="en-US" dirty="0" smtClean="0"/>
              <a:t>          </a:t>
            </a:r>
            <a:r>
              <a:rPr lang="en-US" dirty="0" err="1" smtClean="0"/>
              <a:t>Cook</a:t>
            </a:r>
            <a:endParaRPr lang="en-US" dirty="0" smtClean="0"/>
          </a:p>
          <a:p>
            <a:r>
              <a:rPr lang="en-US" dirty="0" smtClean="0"/>
              <a:t>Burner/Fork      </a:t>
            </a:r>
            <a:r>
              <a:rPr lang="en-US" dirty="0" err="1" smtClean="0"/>
              <a:t>Fork</a:t>
            </a:r>
            <a:r>
              <a:rPr lang="en-US" dirty="0" smtClean="0"/>
              <a:t>                    Clipper	  Press</a:t>
            </a:r>
          </a:p>
          <a:p>
            <a:r>
              <a:rPr lang="en-US" dirty="0" err="1" smtClean="0"/>
              <a:t>Marshmellow</a:t>
            </a:r>
            <a:r>
              <a:rPr lang="en-US" dirty="0" smtClean="0"/>
              <a:t>     2 Graham </a:t>
            </a:r>
            <a:r>
              <a:rPr lang="en-US" dirty="0" err="1" smtClean="0"/>
              <a:t>Crk</a:t>
            </a:r>
            <a:r>
              <a:rPr lang="en-US" dirty="0" smtClean="0"/>
              <a:t>	</a:t>
            </a:r>
            <a:r>
              <a:rPr lang="en-US" smtClean="0"/>
              <a:t>    Choc Sq</a:t>
            </a:r>
          </a:p>
          <a:p>
            <a:r>
              <a:rPr lang="en-US" smtClean="0"/>
              <a:t>      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Traditional Production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Several large Machines with only one job each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Mixing Machine</a:t>
            </a:r>
          </a:p>
          <a:p>
            <a:pPr eaLnBrk="1" hangingPunct="1"/>
            <a:r>
              <a:rPr lang="en-US" smtClean="0"/>
              <a:t>Cutting Machine</a:t>
            </a:r>
          </a:p>
          <a:p>
            <a:pPr eaLnBrk="1" hangingPunct="1"/>
            <a:r>
              <a:rPr lang="en-US" smtClean="0"/>
              <a:t>Wrapping Machine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141</TotalTime>
  <Words>236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Managerial Accounting: Overview    Chapter One</vt:lpstr>
      <vt:lpstr>       TRADITIONALLY</vt:lpstr>
      <vt:lpstr>Push through production---old</vt:lpstr>
      <vt:lpstr>Lean  Production</vt:lpstr>
      <vt:lpstr>Lean production con’t</vt:lpstr>
      <vt:lpstr>Value Added</vt:lpstr>
      <vt:lpstr>  Flow Chart of Activities</vt:lpstr>
      <vt:lpstr>          Add the 3 M’s            (Manpower, Machines, Materials)</vt:lpstr>
      <vt:lpstr>Traditional Production</vt:lpstr>
      <vt:lpstr>Manufacturing  Work  Cell</vt:lpstr>
      <vt:lpstr>Just In Time (JIT)</vt:lpstr>
      <vt:lpstr>Theory of Constraints </vt:lpstr>
    </vt:vector>
  </TitlesOfParts>
  <Company>Glendale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Accounting: Overview</dc:title>
  <dc:creator>Christine Kloezeman</dc:creator>
  <cp:lastModifiedBy>Christine Kloezeman</cp:lastModifiedBy>
  <cp:revision>13</cp:revision>
  <dcterms:created xsi:type="dcterms:W3CDTF">2012-06-13T05:16:35Z</dcterms:created>
  <dcterms:modified xsi:type="dcterms:W3CDTF">2013-06-24T21:48:57Z</dcterms:modified>
</cp:coreProperties>
</file>