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AF5B-849D-4698-8471-EA5AF80DEB40}" type="datetimeFigureOut">
              <a:rPr lang="en-US" smtClean="0"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78-ABE7-4116-8A94-AC44B24D8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AF5B-849D-4698-8471-EA5AF80DEB40}" type="datetimeFigureOut">
              <a:rPr lang="en-US" smtClean="0"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78-ABE7-4116-8A94-AC44B24D8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AF5B-849D-4698-8471-EA5AF80DEB40}" type="datetimeFigureOut">
              <a:rPr lang="en-US" smtClean="0"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78-ABE7-4116-8A94-AC44B24D8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AF5B-849D-4698-8471-EA5AF80DEB40}" type="datetimeFigureOut">
              <a:rPr lang="en-US" smtClean="0"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78-ABE7-4116-8A94-AC44B24D8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AF5B-849D-4698-8471-EA5AF80DEB40}" type="datetimeFigureOut">
              <a:rPr lang="en-US" smtClean="0"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78-ABE7-4116-8A94-AC44B24D8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AF5B-849D-4698-8471-EA5AF80DEB40}" type="datetimeFigureOut">
              <a:rPr lang="en-US" smtClean="0"/>
              <a:t>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78-ABE7-4116-8A94-AC44B24D8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AF5B-849D-4698-8471-EA5AF80DEB40}" type="datetimeFigureOut">
              <a:rPr lang="en-US" smtClean="0"/>
              <a:t>1/23/2009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78-ABE7-4116-8A94-AC44B24D8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AF5B-849D-4698-8471-EA5AF80DEB40}" type="datetimeFigureOut">
              <a:rPr lang="en-US" smtClean="0"/>
              <a:t>1/23/2009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78-ABE7-4116-8A94-AC44B24D8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AF5B-849D-4698-8471-EA5AF80DEB40}" type="datetimeFigureOut">
              <a:rPr lang="en-US" smtClean="0"/>
              <a:t>1/23/2009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78-ABE7-4116-8A94-AC44B24D8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AF5B-849D-4698-8471-EA5AF80DEB40}" type="datetimeFigureOut">
              <a:rPr lang="en-US" smtClean="0"/>
              <a:t>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78-ABE7-4116-8A94-AC44B24D8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AF5B-849D-4698-8471-EA5AF80DEB40}" type="datetimeFigureOut">
              <a:rPr lang="en-US" smtClean="0"/>
              <a:t>1/23/2009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78-ABE7-4116-8A94-AC44B24D85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7AF5B-849D-4698-8471-EA5AF80DEB40}" type="datetimeFigureOut">
              <a:rPr lang="en-US" smtClean="0"/>
              <a:t>1/23/2009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3A078-ABE7-4116-8A94-AC44B24D851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 27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Miscellaneous  Credit</a:t>
            </a: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refundable 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Credit for the Elderly</a:t>
            </a:r>
          </a:p>
          <a:p>
            <a:r>
              <a:rPr lang="en-US" dirty="0" smtClean="0"/>
              <a:t>Retirement Savings Contribution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Credit for the Elderly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Schedule R – Form 1040 Line 48</a:t>
            </a:r>
          </a:p>
          <a:p>
            <a:r>
              <a:rPr lang="en-US" dirty="0" smtClean="0"/>
              <a:t>Schedule 3 – 1040A Line 30</a:t>
            </a:r>
          </a:p>
          <a:p>
            <a:r>
              <a:rPr lang="en-US" dirty="0" smtClean="0"/>
              <a:t>Not on 1040EZ</a:t>
            </a:r>
          </a:p>
          <a:p>
            <a:r>
              <a:rPr lang="en-US" dirty="0" smtClean="0"/>
              <a:t>Pub 17 – pg 225 – 228</a:t>
            </a:r>
          </a:p>
          <a:p>
            <a:r>
              <a:rPr lang="en-US" dirty="0" smtClean="0"/>
              <a:t>Resource Guide – pg G-4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pg 226 Pub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  </a:t>
            </a:r>
            <a:r>
              <a:rPr lang="en-US" sz="2800" dirty="0" smtClean="0"/>
              <a:t>AGI                  Non taxable Income</a:t>
            </a:r>
          </a:p>
          <a:p>
            <a:r>
              <a:rPr lang="en-US" dirty="0" smtClean="0"/>
              <a:t>Single,HH      17,500		5,000</a:t>
            </a:r>
          </a:p>
          <a:p>
            <a:r>
              <a:rPr lang="en-US" dirty="0" smtClean="0"/>
              <a:t>MFJ-Both       25,000          7,500</a:t>
            </a:r>
          </a:p>
          <a:p>
            <a:r>
              <a:rPr lang="en-US" dirty="0" smtClean="0"/>
              <a:t>MFJ – One     20,000          5,000</a:t>
            </a:r>
          </a:p>
          <a:p>
            <a:r>
              <a:rPr lang="en-US" dirty="0" smtClean="0"/>
              <a:t>MFS                12,500          3,750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Amount of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taxwise calculate the credit.</a:t>
            </a:r>
          </a:p>
          <a:p>
            <a:endParaRPr lang="en-US" dirty="0"/>
          </a:p>
          <a:p>
            <a:r>
              <a:rPr lang="en-US" dirty="0" smtClean="0"/>
              <a:t>15% of amount</a:t>
            </a:r>
          </a:p>
          <a:p>
            <a:r>
              <a:rPr lang="en-US" dirty="0" smtClean="0"/>
              <a:t>See Schedule 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Retirement Savings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Double Benefit – both this credit and deduction for IRS Contribution</a:t>
            </a:r>
          </a:p>
          <a:p>
            <a:r>
              <a:rPr lang="en-US" smtClean="0"/>
              <a:t>Form 8880</a:t>
            </a:r>
            <a:endParaRPr lang="en-US" dirty="0" smtClean="0"/>
          </a:p>
          <a:p>
            <a:r>
              <a:rPr lang="en-US" dirty="0" smtClean="0"/>
              <a:t>W-2    X in Box 12 Retirement gives indication of possible credit</a:t>
            </a:r>
          </a:p>
          <a:p>
            <a:r>
              <a:rPr lang="en-US" dirty="0" smtClean="0"/>
              <a:t>X in Box 14 indicates state contribution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108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Chapter  27</vt:lpstr>
      <vt:lpstr>Non refundable Credits</vt:lpstr>
      <vt:lpstr>Credit for the Elderly</vt:lpstr>
      <vt:lpstr>Limitations pg 226 Pub 17</vt:lpstr>
      <vt:lpstr>Amount of Credit</vt:lpstr>
      <vt:lpstr>Retirement Savings Contribution</vt:lpstr>
    </vt:vector>
  </TitlesOfParts>
  <Company>Glendale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 27</dc:title>
  <dc:creator>Christy</dc:creator>
  <cp:lastModifiedBy>Christy</cp:lastModifiedBy>
  <cp:revision>6</cp:revision>
  <dcterms:created xsi:type="dcterms:W3CDTF">2009-01-24T05:50:40Z</dcterms:created>
  <dcterms:modified xsi:type="dcterms:W3CDTF">2009-01-24T06:43:44Z</dcterms:modified>
</cp:coreProperties>
</file>