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3" r:id="rId15"/>
    <p:sldId id="269" r:id="rId16"/>
    <p:sldId id="270" r:id="rId17"/>
    <p:sldId id="271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2DD0CFC-545E-49DC-B1C5-B631A013B884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2D4A525-418A-41A2-BAC6-BA775B38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47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245279-EFE7-4CDC-9BC1-BDF492203111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B3C9A42-811E-4ADB-8F77-DEC1B2FB3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F3D3-9574-4E3F-8D1F-2B29C595C9CD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AD954-089A-4CC8-8429-AB733B9D1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C8414-0904-4FD9-B4E7-409CFF6462BD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988BF-2465-45D1-A12C-0076E8E5E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0C9D3-4F51-4DDC-ABB6-27BC6C86D7E7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82FB-84C9-484B-8323-6DFC06B0C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356C6A-20FD-41B5-83F9-FB4B166486C7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6852DF-06EA-4A29-9E7D-DBE52FCE9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E47A45-06A7-495F-B2FB-BC0E46B72599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014898-F4C0-406E-9E3F-459EDDBA5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4B207-D02D-4DEB-B841-44FD3608C85A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A0C575-DCB4-496D-A27D-FE7C37130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999B9F-4B0B-47E3-921B-C692657D50F9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C5DD9E-E49A-48FB-A0D9-CAEA98EE4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57992-7DB3-48B6-85C8-51ED0BC51F78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97478-36B7-4683-9A08-E7FBF5643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598A97-5D4E-4CE0-A5FF-AA5BBC04876F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A555BC-8A9C-4772-89D8-9400658A1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6D6D29-615D-42E8-8D0B-4700A20D28D4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43FD6AC-C7CD-43FB-94B7-6BF64D08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560BEB5-7DC8-4BBC-ABA1-254D8BB6F4F3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EEA7343-8693-4295-A55F-B12543F26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Chapter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Cost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1.  0 is the corner where X and Y meet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2.  For Y axis take the highest # to an even # add 20% for the maximum #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3.  Divide in ¼ spans.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4.  Do same for X axis.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To plot the dots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1.  go over to the x axis then up to the matching $ on y axis.  Put a dot.  Do same for all total cost per activity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2.  Draw a straight line that has the smallest space between the line and the dots.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3.  Where this line meets the y line is the fixed cost.  The difference between the line and the dot is the variable cost.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Exercise </a:t>
            </a:r>
            <a:r>
              <a:rPr lang="en-US" sz="2100" dirty="0" smtClean="0"/>
              <a:t>1-10 </a:t>
            </a:r>
            <a:r>
              <a:rPr lang="en-US" sz="2100" dirty="0" err="1" smtClean="0"/>
              <a:t>pg</a:t>
            </a:r>
            <a:r>
              <a:rPr lang="en-US" sz="2100" dirty="0" smtClean="0"/>
              <a:t> </a:t>
            </a:r>
            <a:r>
              <a:rPr lang="en-US" sz="2100" dirty="0" smtClean="0"/>
              <a:t>53</a:t>
            </a:r>
            <a:endParaRPr lang="en-US" sz="21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DO YOU PLOT THE GRAPH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 Highlight table</a:t>
            </a:r>
          </a:p>
          <a:p>
            <a:pPr eaLnBrk="1" hangingPunct="1"/>
            <a:r>
              <a:rPr lang="en-US" smtClean="0"/>
              <a:t>2.  Select Chart Wizard</a:t>
            </a:r>
          </a:p>
          <a:p>
            <a:pPr eaLnBrk="1" hangingPunct="1"/>
            <a:r>
              <a:rPr lang="en-US" smtClean="0"/>
              <a:t>3.  Select Scattergram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Do it on the computer?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 idx="1"/>
          </p:nvPr>
        </p:nvSpPr>
        <p:spPr>
          <a:xfrm>
            <a:off x="228600" y="1481138"/>
            <a:ext cx="86868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Rough Estimate    Not exact  Good Excel </a:t>
            </a:r>
            <a:r>
              <a:rPr lang="en-US" dirty="0" err="1" smtClean="0"/>
              <a:t>worksht</a:t>
            </a:r>
            <a:endParaRPr lang="en-US" dirty="0" smtClean="0"/>
          </a:p>
          <a:p>
            <a:pPr eaLnBrk="1" hangingPunct="1"/>
            <a:r>
              <a:rPr lang="en-US" dirty="0" smtClean="0"/>
              <a:t>1.  Determine high driver and associated cost</a:t>
            </a:r>
          </a:p>
          <a:p>
            <a:pPr eaLnBrk="1" hangingPunct="1"/>
            <a:r>
              <a:rPr lang="en-US" dirty="0" smtClean="0"/>
              <a:t>2.  Determine low driver and associated cost</a:t>
            </a:r>
          </a:p>
          <a:p>
            <a:pPr eaLnBrk="1" hangingPunct="1"/>
            <a:r>
              <a:rPr lang="en-US" dirty="0" smtClean="0"/>
              <a:t>3.  Subtract two driver and the two costs</a:t>
            </a:r>
          </a:p>
          <a:p>
            <a:pPr eaLnBrk="1" hangingPunct="1"/>
            <a:r>
              <a:rPr lang="en-US" dirty="0" smtClean="0"/>
              <a:t>4.  divide cost by driver = variable cost per unit</a:t>
            </a:r>
          </a:p>
          <a:p>
            <a:pPr eaLnBrk="1" hangingPunct="1"/>
            <a:r>
              <a:rPr lang="en-US" dirty="0" smtClean="0"/>
              <a:t>5.  units variable cost x driver = total variable $</a:t>
            </a:r>
          </a:p>
          <a:p>
            <a:pPr eaLnBrk="1" hangingPunct="1"/>
            <a:r>
              <a:rPr lang="en-US" dirty="0" smtClean="0"/>
              <a:t>6.  Subtract total cost from variable $ = Fixed $</a:t>
            </a:r>
          </a:p>
          <a:p>
            <a:pPr eaLnBrk="1" hangingPunct="1"/>
            <a:r>
              <a:rPr lang="en-US" dirty="0" smtClean="0"/>
              <a:t>Exercise </a:t>
            </a:r>
            <a:r>
              <a:rPr lang="en-US" dirty="0" smtClean="0"/>
              <a:t>1-4 </a:t>
            </a:r>
            <a:r>
              <a:rPr lang="en-US" dirty="0" err="1" smtClean="0"/>
              <a:t>pg</a:t>
            </a:r>
            <a:r>
              <a:rPr lang="en-US" dirty="0" smtClean="0"/>
              <a:t> </a:t>
            </a:r>
            <a:r>
              <a:rPr lang="en-US" dirty="0" smtClean="0"/>
              <a:t>51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High Low Method </a:t>
            </a:r>
            <a:r>
              <a:rPr lang="en-US" sz="2400" dirty="0" err="1" smtClean="0"/>
              <a:t>pg</a:t>
            </a:r>
            <a:r>
              <a:rPr lang="en-US" sz="2400" dirty="0" smtClean="0"/>
              <a:t> </a:t>
            </a:r>
            <a:r>
              <a:rPr lang="en-US" sz="2400" dirty="0" smtClean="0"/>
              <a:t>34-35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Best if use computer</a:t>
            </a:r>
          </a:p>
          <a:p>
            <a:pPr eaLnBrk="1" hangingPunct="1"/>
            <a:r>
              <a:rPr lang="en-US" dirty="0" smtClean="0"/>
              <a:t>1.  Create table with driver and $</a:t>
            </a:r>
          </a:p>
          <a:p>
            <a:pPr eaLnBrk="1" hangingPunct="1"/>
            <a:r>
              <a:rPr lang="en-US" dirty="0" smtClean="0"/>
              <a:t>2.  Tools</a:t>
            </a:r>
          </a:p>
          <a:p>
            <a:pPr eaLnBrk="1" hangingPunct="1"/>
            <a:r>
              <a:rPr lang="en-US" dirty="0" smtClean="0"/>
              <a:t>3.  Data Analysis</a:t>
            </a:r>
          </a:p>
          <a:p>
            <a:pPr eaLnBrk="1" hangingPunct="1"/>
            <a:r>
              <a:rPr lang="en-US" dirty="0" smtClean="0"/>
              <a:t>4.  Identify what column is the x (driver)</a:t>
            </a:r>
          </a:p>
          <a:p>
            <a:pPr eaLnBrk="1" hangingPunct="1"/>
            <a:r>
              <a:rPr lang="en-US" dirty="0" smtClean="0"/>
              <a:t>5.  Identify what column is the y</a:t>
            </a:r>
          </a:p>
          <a:p>
            <a:pPr eaLnBrk="1" hangingPunct="1"/>
            <a:r>
              <a:rPr lang="en-US" dirty="0" smtClean="0"/>
              <a:t>6.  Identify where you want the graph (</a:t>
            </a:r>
            <a:r>
              <a:rPr lang="en-US" smtClean="0"/>
              <a:t>output</a:t>
            </a:r>
            <a:r>
              <a:rPr lang="en-US" smtClean="0"/>
              <a:t>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Regression Analysis(</a:t>
            </a:r>
            <a:r>
              <a:rPr lang="en-US" dirty="0" err="1" smtClean="0"/>
              <a:t>pg</a:t>
            </a:r>
            <a:r>
              <a:rPr lang="en-US" dirty="0" smtClean="0"/>
              <a:t> </a:t>
            </a:r>
            <a:r>
              <a:rPr lang="en-US" dirty="0" smtClean="0"/>
              <a:t>36</a:t>
            </a:r>
            <a:r>
              <a:rPr lang="en-US" dirty="0" smtClean="0"/>
              <a:t>-37)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Manual formula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Exercise 1-13 </a:t>
            </a:r>
            <a:r>
              <a:rPr lang="en-US" dirty="0" err="1" smtClean="0"/>
              <a:t>pg</a:t>
            </a:r>
            <a:r>
              <a:rPr lang="en-US" dirty="0" smtClean="0"/>
              <a:t> 54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GCC\Pictures\2014-09-18 regression formula\regression formula 001.t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741" r="14380" b="42203"/>
          <a:stretch/>
        </p:blipFill>
        <p:spPr bwMode="auto">
          <a:xfrm>
            <a:off x="762000" y="1828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9814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1.Office Icon</a:t>
            </a:r>
          </a:p>
          <a:p>
            <a:pPr eaLnBrk="1" hangingPunct="1"/>
            <a:r>
              <a:rPr lang="en-US" smtClean="0"/>
              <a:t>2. Excel options at bottom</a:t>
            </a:r>
          </a:p>
          <a:p>
            <a:pPr eaLnBrk="1" hangingPunct="1"/>
            <a:r>
              <a:rPr lang="en-US" smtClean="0"/>
              <a:t>3.  Add Ins</a:t>
            </a:r>
          </a:p>
          <a:p>
            <a:pPr eaLnBrk="1" hangingPunct="1"/>
            <a:r>
              <a:rPr lang="en-US" smtClean="0"/>
              <a:t>4.  Analyses Tool Pak</a:t>
            </a:r>
          </a:p>
          <a:p>
            <a:pPr eaLnBrk="1" hangingPunct="1"/>
            <a:r>
              <a:rPr lang="en-US" smtClean="0"/>
              <a:t>5.  Go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Xxx.sixsigmafirst.com/regresexcel/tut.htm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2007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TRADITIONAL</a:t>
            </a:r>
            <a:r>
              <a:rPr lang="en-US" u="sng" dirty="0" smtClean="0"/>
              <a:t>	</a:t>
            </a:r>
            <a:r>
              <a:rPr lang="en-US" dirty="0" smtClean="0"/>
              <a:t>		</a:t>
            </a:r>
            <a:r>
              <a:rPr lang="en-US" u="sng" dirty="0" smtClean="0"/>
              <a:t>CONTRIB MARGIN</a:t>
            </a:r>
            <a:endParaRPr lang="en-US" u="sng" dirty="0" smtClean="0"/>
          </a:p>
          <a:p>
            <a:r>
              <a:rPr lang="en-US" dirty="0" smtClean="0"/>
              <a:t>Sales				</a:t>
            </a:r>
            <a:r>
              <a:rPr lang="en-US" dirty="0" err="1" smtClean="0"/>
              <a:t>Sales</a:t>
            </a:r>
            <a:endParaRPr lang="en-US" dirty="0" smtClean="0"/>
          </a:p>
          <a:p>
            <a:r>
              <a:rPr lang="en-US" dirty="0" smtClean="0"/>
              <a:t>-COGS				-VC(</a:t>
            </a:r>
            <a:r>
              <a:rPr lang="en-US" sz="2400" dirty="0" smtClean="0"/>
              <a:t>COGS,VS, VA</a:t>
            </a:r>
            <a:r>
              <a:rPr lang="en-US" dirty="0" smtClean="0"/>
              <a:t>) =GM				=CM	</a:t>
            </a:r>
          </a:p>
          <a:p>
            <a:r>
              <a:rPr lang="en-US" dirty="0" smtClean="0"/>
              <a:t>-S&amp;A				-FC(</a:t>
            </a:r>
            <a:r>
              <a:rPr lang="en-US" sz="2000" dirty="0" smtClean="0"/>
              <a:t>FS, FA)</a:t>
            </a:r>
          </a:p>
          <a:p>
            <a:r>
              <a:rPr lang="en-US" sz="2800" dirty="0" smtClean="0"/>
              <a:t>=Net Income			=Net Income</a:t>
            </a:r>
          </a:p>
          <a:p>
            <a:endParaRPr lang="en-US" sz="2800" dirty="0" smtClean="0"/>
          </a:p>
          <a:p>
            <a:r>
              <a:rPr lang="en-US" sz="2800" dirty="0" smtClean="0"/>
              <a:t>Exercise </a:t>
            </a:r>
            <a:r>
              <a:rPr lang="en-US" sz="2800" dirty="0" smtClean="0"/>
              <a:t>1-5 </a:t>
            </a:r>
            <a:r>
              <a:rPr lang="en-US" sz="2800" dirty="0" err="1" smtClean="0"/>
              <a:t>pg</a:t>
            </a:r>
            <a:r>
              <a:rPr lang="en-US" sz="2800" dirty="0" smtClean="0"/>
              <a:t> </a:t>
            </a:r>
            <a:r>
              <a:rPr lang="en-US" sz="2800" dirty="0" smtClean="0"/>
              <a:t>51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Contribution Margin (CM) </a:t>
            </a:r>
            <a:r>
              <a:rPr lang="en-US" dirty="0" smtClean="0"/>
              <a:t>Format </a:t>
            </a: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err="1" smtClean="0"/>
              <a:t>pg</a:t>
            </a:r>
            <a:r>
              <a:rPr lang="en-US" dirty="0" smtClean="0"/>
              <a:t> 38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Common</a:t>
            </a:r>
            <a:r>
              <a:rPr lang="en-US" sz="2400" dirty="0" smtClean="0"/>
              <a:t> – cannot be traced to a particular project</a:t>
            </a:r>
          </a:p>
          <a:p>
            <a:endParaRPr lang="en-US" sz="2400" dirty="0" smtClean="0"/>
          </a:p>
          <a:p>
            <a:r>
              <a:rPr lang="en-US" sz="2400" b="1" dirty="0" smtClean="0"/>
              <a:t>Differential</a:t>
            </a:r>
            <a:r>
              <a:rPr lang="en-US" sz="2400" dirty="0" smtClean="0"/>
              <a:t> – cost of selling one more unit</a:t>
            </a:r>
          </a:p>
          <a:p>
            <a:endParaRPr lang="en-US" sz="2400" dirty="0" smtClean="0"/>
          </a:p>
          <a:p>
            <a:r>
              <a:rPr lang="en-US" sz="2400" b="1" dirty="0" smtClean="0"/>
              <a:t>Opportunity</a:t>
            </a:r>
            <a:r>
              <a:rPr lang="en-US" sz="2400" dirty="0" smtClean="0"/>
              <a:t>- benefit given up when you choose one alternative over another</a:t>
            </a:r>
          </a:p>
          <a:p>
            <a:endParaRPr lang="en-US" sz="2400" dirty="0" smtClean="0"/>
          </a:p>
          <a:p>
            <a:r>
              <a:rPr lang="en-US" sz="2400" b="1" dirty="0" smtClean="0"/>
              <a:t>Sunk Costs </a:t>
            </a:r>
            <a:r>
              <a:rPr lang="en-US" sz="2400" dirty="0" smtClean="0"/>
              <a:t>–already incurred – cannot be changed</a:t>
            </a:r>
          </a:p>
          <a:p>
            <a:endParaRPr lang="en-US" sz="2400" dirty="0" smtClean="0"/>
          </a:p>
          <a:p>
            <a:r>
              <a:rPr lang="en-US" sz="3200" dirty="0" smtClean="0"/>
              <a:t>Review Problem </a:t>
            </a:r>
            <a:r>
              <a:rPr lang="en-US" sz="3200" dirty="0" err="1" smtClean="0"/>
              <a:t>pg</a:t>
            </a:r>
            <a:r>
              <a:rPr lang="en-US" sz="3200" dirty="0" smtClean="0"/>
              <a:t> </a:t>
            </a:r>
            <a:r>
              <a:rPr lang="en-US" sz="3200" dirty="0" smtClean="0"/>
              <a:t>40-41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Cost Vocabulary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Know How Costs Behave?</a:t>
            </a:r>
          </a:p>
          <a:p>
            <a:pPr eaLnBrk="1" hangingPunct="1"/>
            <a:r>
              <a:rPr lang="en-US" smtClean="0"/>
              <a:t>Must cover all costs!!</a:t>
            </a:r>
          </a:p>
          <a:p>
            <a:pPr eaLnBrk="1" hangingPunct="1"/>
            <a:r>
              <a:rPr lang="en-US" smtClean="0"/>
              <a:t>Ability to predict future costs under different circumstances and activity levels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WHY?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True (always) Variable – ex: Material</a:t>
            </a:r>
          </a:p>
          <a:p>
            <a:pPr eaLnBrk="1" hangingPunct="1"/>
            <a:r>
              <a:rPr lang="en-US" dirty="0" smtClean="0"/>
              <a:t>Step Variable – Technicians</a:t>
            </a:r>
          </a:p>
          <a:p>
            <a:pPr lvl="2" eaLnBrk="1" hangingPunct="1"/>
            <a:r>
              <a:rPr lang="en-US" dirty="0" smtClean="0"/>
              <a:t>5 computers = 1 tech</a:t>
            </a:r>
          </a:p>
          <a:p>
            <a:pPr lvl="2" eaLnBrk="1" hangingPunct="1"/>
            <a:r>
              <a:rPr lang="en-US" dirty="0" smtClean="0"/>
              <a:t>6 -10computers = 2 tech</a:t>
            </a:r>
          </a:p>
          <a:p>
            <a:pPr lvl="2" eaLnBrk="1" hangingPunct="1"/>
            <a:r>
              <a:rPr lang="en-US" dirty="0" smtClean="0"/>
              <a:t>Would it cost you the same for 6 computers as 10?</a:t>
            </a:r>
          </a:p>
          <a:p>
            <a:pPr eaLnBrk="1" hangingPunct="1"/>
            <a:r>
              <a:rPr lang="en-US" dirty="0" smtClean="0"/>
              <a:t>Relevant Range </a:t>
            </a:r>
          </a:p>
          <a:p>
            <a:pPr lvl="4" eaLnBrk="1" hangingPunct="1"/>
            <a:r>
              <a:rPr lang="en-US" dirty="0" smtClean="0"/>
              <a:t>Range:	       100,000			110,000</a:t>
            </a:r>
          </a:p>
          <a:p>
            <a:pPr lvl="2" eaLnBrk="1" hangingPunct="1"/>
            <a:r>
              <a:rPr lang="en-US" dirty="0" smtClean="0"/>
              <a:t>Machines		5			     6</a:t>
            </a:r>
          </a:p>
          <a:p>
            <a:pPr lvl="2" eaLnBrk="1" hangingPunct="1"/>
            <a:r>
              <a:rPr lang="en-US" dirty="0" smtClean="0"/>
              <a:t>Manpower		5			     6 </a:t>
            </a:r>
          </a:p>
          <a:p>
            <a:pPr lvl="2" eaLnBrk="1" hangingPunct="1"/>
            <a:r>
              <a:rPr lang="en-US" dirty="0" smtClean="0"/>
              <a:t>Facilities		2000sqft		5000sqft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TERMINOLOGY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Defined: remain the same every month</a:t>
            </a:r>
          </a:p>
          <a:p>
            <a:pPr lvl="6">
              <a:defRPr/>
            </a:pPr>
            <a:r>
              <a:rPr lang="en-US" dirty="0" smtClean="0"/>
              <a:t>Can change but will remain the same after that</a:t>
            </a:r>
          </a:p>
          <a:p>
            <a:pPr lvl="6">
              <a:buFont typeface="Wingdings 2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/>
              <a:t>Committed Costs </a:t>
            </a:r>
            <a:r>
              <a:rPr lang="en-US" dirty="0" smtClean="0"/>
              <a:t>– Can’t be significantly reduced – locked in  (rent)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/>
              <a:t>Discretionary Costs </a:t>
            </a:r>
            <a:r>
              <a:rPr lang="en-US" dirty="0" smtClean="0"/>
              <a:t>–Can be managed – not locked in (advertising)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FIXED  COSTS</a:t>
            </a:r>
            <a:br>
              <a:rPr lang="en-US" dirty="0" smtClean="0"/>
            </a:br>
            <a:r>
              <a:rPr lang="en-US" dirty="0" err="1" smtClean="0"/>
              <a:t>pg</a:t>
            </a:r>
            <a:r>
              <a:rPr lang="en-US" dirty="0" smtClean="0"/>
              <a:t> </a:t>
            </a:r>
            <a:r>
              <a:rPr lang="en-US" dirty="0" smtClean="0"/>
              <a:t>27</a:t>
            </a:r>
            <a:r>
              <a:rPr lang="en-US" dirty="0" smtClean="0"/>
              <a:t>-28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Semi Variable	- includes both a fixed costs and a variable cost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Examples:   Utilities, licenses, maintenance costs, nursing wages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MIXED  COSTS(</a:t>
            </a:r>
            <a:r>
              <a:rPr lang="en-US" dirty="0" err="1" smtClean="0"/>
              <a:t>pg</a:t>
            </a:r>
            <a:r>
              <a:rPr lang="en-US" dirty="0" smtClean="0"/>
              <a:t> </a:t>
            </a:r>
            <a:r>
              <a:rPr lang="en-US" dirty="0" smtClean="0"/>
              <a:t>31)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estimate the mixed cost use this formula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Total  Cost =  Fixed Cost + Variable Cost</a:t>
            </a:r>
          </a:p>
          <a:p>
            <a:pPr eaLnBrk="1" hangingPunct="1"/>
            <a:r>
              <a:rPr lang="en-US" smtClean="0"/>
              <a:t>                           a	     +         bx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z="1600" smtClean="0"/>
              <a:t>Total Utilities Costs =        $200           +  .30 per kilowatt(2000 kilowatt)</a:t>
            </a:r>
          </a:p>
          <a:p>
            <a:pPr eaLnBrk="1" hangingPunct="1"/>
            <a:r>
              <a:rPr lang="en-US" sz="1600" smtClean="0"/>
              <a:t>        $260                 =      $200           +   $60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COST  FORMULA (</a:t>
            </a:r>
            <a:r>
              <a:rPr lang="en-US" dirty="0" err="1" smtClean="0"/>
              <a:t>pg</a:t>
            </a:r>
            <a:r>
              <a:rPr lang="en-US" dirty="0" smtClean="0"/>
              <a:t> </a:t>
            </a:r>
            <a:r>
              <a:rPr lang="en-US" dirty="0" smtClean="0"/>
              <a:t>31)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dirty="0" smtClean="0"/>
              <a:t>Fixed Cost - $5,000  Variable Cost- $3.00/per unit</a:t>
            </a:r>
          </a:p>
          <a:p>
            <a:pPr eaLnBrk="1" hangingPunct="1"/>
            <a:endParaRPr lang="en-US" sz="2200" dirty="0" smtClean="0"/>
          </a:p>
          <a:p>
            <a:pPr eaLnBrk="1" hangingPunct="1"/>
            <a:r>
              <a:rPr lang="en-US" sz="2200" dirty="0" smtClean="0"/>
              <a:t>If we sold 10,000 units what would be the cost?</a:t>
            </a:r>
          </a:p>
          <a:p>
            <a:pPr eaLnBrk="1" hangingPunct="1"/>
            <a:r>
              <a:rPr lang="en-US" sz="2200" dirty="0" smtClean="0"/>
              <a:t>$5,000 + 3.00 (10,000) = $35,000</a:t>
            </a:r>
          </a:p>
          <a:p>
            <a:pPr eaLnBrk="1" hangingPunct="1"/>
            <a:r>
              <a:rPr lang="en-US" sz="2200" dirty="0" smtClean="0"/>
              <a:t>Per Unit Cost 3.50</a:t>
            </a:r>
          </a:p>
          <a:p>
            <a:pPr eaLnBrk="1" hangingPunct="1"/>
            <a:endParaRPr lang="en-US" sz="2200" dirty="0" smtClean="0"/>
          </a:p>
          <a:p>
            <a:pPr eaLnBrk="1" hangingPunct="1"/>
            <a:r>
              <a:rPr lang="en-US" sz="2200" dirty="0" smtClean="0"/>
              <a:t>Bad Times only sell ½  5,000 units:  Cost?</a:t>
            </a:r>
          </a:p>
          <a:p>
            <a:pPr eaLnBrk="1" hangingPunct="1"/>
            <a:r>
              <a:rPr lang="en-US" sz="2200" dirty="0" smtClean="0"/>
              <a:t>$5,000 + 3.00(5,000) = $20,000</a:t>
            </a:r>
          </a:p>
          <a:p>
            <a:pPr eaLnBrk="1" hangingPunct="1"/>
            <a:r>
              <a:rPr lang="en-US" sz="2200" dirty="0" smtClean="0"/>
              <a:t>Per Unit   4.00</a:t>
            </a:r>
          </a:p>
          <a:p>
            <a:pPr eaLnBrk="1" hangingPunct="1"/>
            <a:endParaRPr lang="en-US" sz="2200" dirty="0" smtClean="0"/>
          </a:p>
          <a:p>
            <a:pPr eaLnBrk="1" hangingPunct="1"/>
            <a:r>
              <a:rPr lang="en-US" sz="2200" dirty="0" smtClean="0"/>
              <a:t>Exercise </a:t>
            </a:r>
            <a:r>
              <a:rPr lang="en-US" sz="2200" dirty="0" smtClean="0"/>
              <a:t>1-3 </a:t>
            </a:r>
            <a:r>
              <a:rPr lang="en-US" sz="2200" dirty="0" err="1" smtClean="0"/>
              <a:t>pg</a:t>
            </a:r>
            <a:r>
              <a:rPr lang="en-US" sz="2200" dirty="0" smtClean="0"/>
              <a:t> </a:t>
            </a:r>
            <a:r>
              <a:rPr lang="en-US" sz="2200" dirty="0" smtClean="0"/>
              <a:t>50</a:t>
            </a:r>
            <a:endParaRPr lang="en-US" sz="2200" dirty="0" smtClean="0"/>
          </a:p>
          <a:p>
            <a:pPr eaLnBrk="1" hangingPunct="1"/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Application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determine the fixed cost and variable cost from total cost</a:t>
            </a:r>
          </a:p>
          <a:p>
            <a:pPr eaLnBrk="1" hangingPunct="1"/>
            <a:r>
              <a:rPr lang="en-US" smtClean="0"/>
              <a:t>SCATTERGRAM (quick and dirty)</a:t>
            </a:r>
          </a:p>
          <a:p>
            <a:pPr eaLnBrk="1" hangingPunct="1"/>
            <a:r>
              <a:rPr lang="en-US" smtClean="0"/>
              <a:t>HIGH LOW (easy but not accurate)</a:t>
            </a:r>
          </a:p>
          <a:p>
            <a:pPr eaLnBrk="1" hangingPunct="1"/>
            <a:r>
              <a:rPr lang="en-US" smtClean="0"/>
              <a:t>REGRESSION (Computer and accurate)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Three Ways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148262"/>
          </a:xfrm>
        </p:spPr>
        <p:txBody>
          <a:bodyPr/>
          <a:lstStyle/>
          <a:p>
            <a:pPr eaLnBrk="1" hangingPunct="1"/>
            <a:r>
              <a:rPr lang="en-US" dirty="0" smtClean="0"/>
              <a:t>Y= dependent variable = $$$$</a:t>
            </a:r>
          </a:p>
          <a:p>
            <a:pPr eaLnBrk="1" hangingPunct="1"/>
            <a:r>
              <a:rPr lang="en-US" dirty="0" smtClean="0"/>
              <a:t>X=independent variable= activity or volume</a:t>
            </a:r>
          </a:p>
          <a:p>
            <a:pPr lvl="3" eaLnBrk="1" hangingPunct="1"/>
            <a:r>
              <a:rPr lang="en-US" dirty="0" smtClean="0"/>
              <a:t>(causes the cost)</a:t>
            </a:r>
          </a:p>
          <a:p>
            <a:pPr lvl="3" eaLnBrk="1" hangingPunct="1"/>
            <a:r>
              <a:rPr lang="en-US" dirty="0" smtClean="0"/>
              <a:t>Fixed cost is where the line crosses the Y axis</a:t>
            </a:r>
          </a:p>
          <a:p>
            <a:pPr lvl="3" eaLnBrk="1" hangingPunct="1"/>
            <a:endParaRPr lang="en-US" dirty="0" smtClean="0"/>
          </a:p>
          <a:p>
            <a:pPr lvl="3"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SCATTERGRAM(</a:t>
            </a:r>
            <a:r>
              <a:rPr lang="en-US" dirty="0" err="1" smtClean="0"/>
              <a:t>pg</a:t>
            </a:r>
            <a:r>
              <a:rPr lang="en-US" dirty="0" smtClean="0"/>
              <a:t> </a:t>
            </a:r>
            <a:r>
              <a:rPr lang="en-US" dirty="0" smtClean="0"/>
              <a:t>33)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647701" y="4229100"/>
            <a:ext cx="2057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6400" y="5257800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76400" y="3581400"/>
            <a:ext cx="2438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1905000" y="46482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Lucida Sans Unicode" pitchFamily="34" charset="0"/>
              </a:rPr>
              <a:t>Fixed Costs</a:t>
            </a:r>
          </a:p>
        </p:txBody>
      </p: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914400" y="36576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Y</a:t>
            </a:r>
          </a:p>
        </p:txBody>
      </p:sp>
      <p:sp>
        <p:nvSpPr>
          <p:cNvPr id="21512" name="TextBox 11"/>
          <p:cNvSpPr txBox="1">
            <a:spLocks noChangeArrowheads="1"/>
          </p:cNvSpPr>
          <p:nvPr/>
        </p:nvSpPr>
        <p:spPr bwMode="auto">
          <a:xfrm>
            <a:off x="2514600" y="5410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X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676400" y="4419600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420</TotalTime>
  <Words>630</Words>
  <Application>Microsoft Office PowerPoint</Application>
  <PresentationFormat>On-screen Show (4:3)</PresentationFormat>
  <Paragraphs>127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Chapter   1</vt:lpstr>
      <vt:lpstr>WHY?</vt:lpstr>
      <vt:lpstr>TERMINOLOGY</vt:lpstr>
      <vt:lpstr>FIXED  COSTS pg 27-28</vt:lpstr>
      <vt:lpstr>MIXED  COSTS(pg 31)</vt:lpstr>
      <vt:lpstr>COST  FORMULA (pg 31)</vt:lpstr>
      <vt:lpstr>Application</vt:lpstr>
      <vt:lpstr>Three Ways</vt:lpstr>
      <vt:lpstr>SCATTERGRAM(pg 33)</vt:lpstr>
      <vt:lpstr>HOW DO YOU PLOT THE GRAPH</vt:lpstr>
      <vt:lpstr>Do it on the computer?</vt:lpstr>
      <vt:lpstr>High Low Method pg 34-35</vt:lpstr>
      <vt:lpstr>Regression Analysis(pg 36-37)</vt:lpstr>
      <vt:lpstr>PowerPoint Presentation</vt:lpstr>
      <vt:lpstr>2007</vt:lpstr>
      <vt:lpstr>Contribution Margin (CM) Format     pg 38</vt:lpstr>
      <vt:lpstr>Cost Vocabulary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  5</dc:title>
  <dc:creator>Bill</dc:creator>
  <cp:lastModifiedBy>GCC</cp:lastModifiedBy>
  <cp:revision>22</cp:revision>
  <cp:lastPrinted>2014-09-18T22:34:17Z</cp:lastPrinted>
  <dcterms:created xsi:type="dcterms:W3CDTF">2009-01-20T06:54:13Z</dcterms:created>
  <dcterms:modified xsi:type="dcterms:W3CDTF">2014-09-18T22:39:09Z</dcterms:modified>
</cp:coreProperties>
</file>