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D22831A-6B29-4CAC-9EC3-95380A59741E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B8559DE-9488-4C39-BCD1-21C8A4FDF19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8547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831A-6B29-4CAC-9EC3-95380A59741E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559DE-9488-4C39-BCD1-21C8A4FDF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153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831A-6B29-4CAC-9EC3-95380A59741E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559DE-9488-4C39-BCD1-21C8A4FDF19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0139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831A-6B29-4CAC-9EC3-95380A59741E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559DE-9488-4C39-BCD1-21C8A4FDF19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34161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831A-6B29-4CAC-9EC3-95380A59741E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559DE-9488-4C39-BCD1-21C8A4FDF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7973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831A-6B29-4CAC-9EC3-95380A59741E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559DE-9488-4C39-BCD1-21C8A4FDF19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46299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831A-6B29-4CAC-9EC3-95380A59741E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559DE-9488-4C39-BCD1-21C8A4FDF19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77469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831A-6B29-4CAC-9EC3-95380A59741E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559DE-9488-4C39-BCD1-21C8A4FDF19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17410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831A-6B29-4CAC-9EC3-95380A59741E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559DE-9488-4C39-BCD1-21C8A4FDF19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04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831A-6B29-4CAC-9EC3-95380A59741E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559DE-9488-4C39-BCD1-21C8A4FDF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06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831A-6B29-4CAC-9EC3-95380A59741E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559DE-9488-4C39-BCD1-21C8A4FDF19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8385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831A-6B29-4CAC-9EC3-95380A59741E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559DE-9488-4C39-BCD1-21C8A4FDF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733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831A-6B29-4CAC-9EC3-95380A59741E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559DE-9488-4C39-BCD1-21C8A4FDF19B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0951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831A-6B29-4CAC-9EC3-95380A59741E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559DE-9488-4C39-BCD1-21C8A4FDF19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5745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831A-6B29-4CAC-9EC3-95380A59741E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559DE-9488-4C39-BCD1-21C8A4FDF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969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831A-6B29-4CAC-9EC3-95380A59741E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559DE-9488-4C39-BCD1-21C8A4FDF19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7550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831A-6B29-4CAC-9EC3-95380A59741E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559DE-9488-4C39-BCD1-21C8A4FDF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429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D22831A-6B29-4CAC-9EC3-95380A59741E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B8559DE-9488-4C39-BCD1-21C8A4FDF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569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Activity Based Costing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361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 Cost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Direct Materials</a:t>
            </a:r>
          </a:p>
          <a:p>
            <a:r>
              <a:rPr lang="en-US" dirty="0" smtClean="0"/>
              <a:t>Direct Labor</a:t>
            </a:r>
          </a:p>
          <a:p>
            <a:r>
              <a:rPr lang="en-US" dirty="0" smtClean="0"/>
              <a:t>Overhead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649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Plant Wide Overhead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Estimated Overhead dollars – annual/</a:t>
            </a:r>
          </a:p>
          <a:p>
            <a:r>
              <a:rPr lang="en-US" dirty="0" smtClean="0"/>
              <a:t>Estimated Driver = Predetermined Overhead Rate</a:t>
            </a:r>
          </a:p>
          <a:p>
            <a:endParaRPr lang="en-US" dirty="0"/>
          </a:p>
          <a:p>
            <a:r>
              <a:rPr lang="en-US" dirty="0" smtClean="0"/>
              <a:t>Drivers</a:t>
            </a:r>
          </a:p>
          <a:p>
            <a:r>
              <a:rPr lang="en-US" dirty="0" smtClean="0"/>
              <a:t>Direct Labor Hours</a:t>
            </a:r>
          </a:p>
          <a:p>
            <a:r>
              <a:rPr lang="en-US" dirty="0" smtClean="0"/>
              <a:t>Direct Labor $</a:t>
            </a:r>
          </a:p>
          <a:p>
            <a:r>
              <a:rPr lang="en-US" dirty="0" smtClean="0"/>
              <a:t>Machine Hours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204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Activites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u="sng" dirty="0" smtClean="0"/>
              <a:t>Additional </a:t>
            </a:r>
            <a:r>
              <a:rPr lang="en-US" u="sng" dirty="0" err="1" smtClean="0"/>
              <a:t>Activites</a:t>
            </a:r>
            <a:r>
              <a:rPr lang="en-US" dirty="0"/>
              <a:t>	</a:t>
            </a:r>
            <a:r>
              <a:rPr lang="en-US" dirty="0" smtClean="0"/>
              <a:t>				</a:t>
            </a:r>
            <a:r>
              <a:rPr lang="en-US" u="sng" dirty="0" smtClean="0"/>
              <a:t>Activity Measure</a:t>
            </a:r>
          </a:p>
          <a:p>
            <a:r>
              <a:rPr lang="en-US" dirty="0" smtClean="0"/>
              <a:t>Machine Set up						Direct Labor Hour	</a:t>
            </a:r>
            <a:endParaRPr lang="en-US" b="1" dirty="0" smtClean="0"/>
          </a:p>
          <a:p>
            <a:r>
              <a:rPr lang="en-US" dirty="0" smtClean="0"/>
              <a:t>Production Orders					# of POs</a:t>
            </a:r>
          </a:p>
          <a:p>
            <a:r>
              <a:rPr lang="en-US" dirty="0" smtClean="0"/>
              <a:t>Shipments or customer deliveries			#shipments</a:t>
            </a:r>
          </a:p>
          <a:p>
            <a:r>
              <a:rPr lang="en-US" dirty="0" smtClean="0"/>
              <a:t>General Factory						Machine hours</a:t>
            </a:r>
          </a:p>
          <a:p>
            <a:r>
              <a:rPr lang="en-US" dirty="0" smtClean="0"/>
              <a:t>Engineering Design Time				Engineering </a:t>
            </a:r>
            <a:r>
              <a:rPr lang="en-US" dirty="0" err="1" smtClean="0"/>
              <a:t>Hrs</a:t>
            </a:r>
            <a:endParaRPr lang="en-US" dirty="0" smtClean="0"/>
          </a:p>
          <a:p>
            <a:r>
              <a:rPr lang="en-US" dirty="0" smtClean="0"/>
              <a:t>Board Etching						#boards</a:t>
            </a:r>
          </a:p>
          <a:p>
            <a:r>
              <a:rPr lang="en-US" dirty="0" smtClean="0"/>
              <a:t>Parts Management					#parts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1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Determine Activity 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Estimate the cost pool Activity $/Estimated Driver</a:t>
            </a:r>
          </a:p>
          <a:p>
            <a:endParaRPr lang="en-US" dirty="0"/>
          </a:p>
          <a:p>
            <a:r>
              <a:rPr lang="en-US" dirty="0" smtClean="0"/>
              <a:t>Do Exercise 3-2 on page 142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83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Apply overhead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Traditional</a:t>
            </a:r>
          </a:p>
          <a:p>
            <a:pPr lvl="1"/>
            <a:r>
              <a:rPr lang="en-US" dirty="0" smtClean="0"/>
              <a:t>Actual Driver X predetermined OH rate</a:t>
            </a:r>
          </a:p>
          <a:p>
            <a:pPr lvl="1"/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Activity Based Costing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Actual Driver x activity rate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Problem 3-3 pg143</a:t>
            </a:r>
          </a:p>
        </p:txBody>
      </p:sp>
    </p:spTree>
    <p:extLst>
      <p:ext uri="{BB962C8B-B14F-4D97-AF65-F5344CB8AC3E}">
        <p14:creationId xmlns:p14="http://schemas.microsoft.com/office/powerpoint/2010/main" val="1400113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3-10 </a:t>
            </a:r>
            <a:r>
              <a:rPr lang="en-US" dirty="0" err="1" smtClean="0"/>
              <a:t>Trad</a:t>
            </a:r>
            <a:r>
              <a:rPr lang="en-US" dirty="0" smtClean="0"/>
              <a:t> vs ABC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7591965"/>
              </p:ext>
            </p:extLst>
          </p:nvPr>
        </p:nvGraphicFramePr>
        <p:xfrm>
          <a:off x="1092200" y="2031999"/>
          <a:ext cx="9029700" cy="349250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809362"/>
                <a:gridCol w="2041551"/>
                <a:gridCol w="2178787"/>
              </a:tblGrid>
              <a:tr h="498929">
                <a:tc>
                  <a:txBody>
                    <a:bodyPr/>
                    <a:lstStyle/>
                    <a:p>
                      <a:pPr marL="137160" marR="109220" indent="-13716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" algn="l"/>
                          <a:tab pos="274320" algn="l"/>
                          <a:tab pos="4572000" algn="r"/>
                          <a:tab pos="137160" algn="l"/>
                          <a:tab pos="274320" algn="l"/>
                          <a:tab pos="2331720" algn="r"/>
                        </a:tabLst>
                      </a:pPr>
                      <a:r>
                        <a:rPr lang="en-US" sz="1400" dirty="0">
                          <a:effectLst/>
                        </a:rPr>
                        <a:t>Direct materials	</a:t>
                      </a:r>
                      <a:endParaRPr lang="en-US" sz="14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4572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$1,620,000</a:t>
                      </a:r>
                      <a:endParaRPr lang="en-US" sz="14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4572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$3,825,000</a:t>
                      </a:r>
                      <a:endParaRPr lang="en-US" sz="14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98929">
                <a:tc>
                  <a:txBody>
                    <a:bodyPr/>
                    <a:lstStyle/>
                    <a:p>
                      <a:pPr marL="137160" marR="109220" indent="-13716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" algn="l"/>
                          <a:tab pos="274320" algn="l"/>
                          <a:tab pos="4572000" algn="r"/>
                          <a:tab pos="137160" algn="l"/>
                          <a:tab pos="274320" algn="l"/>
                          <a:tab pos="2331720" algn="r"/>
                        </a:tabLst>
                      </a:pPr>
                      <a:r>
                        <a:rPr lang="en-US" sz="1400">
                          <a:effectLst/>
                        </a:rPr>
                        <a:t>Direct labor	</a:t>
                      </a:r>
                      <a:endParaRPr lang="en-US" sz="14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4572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455,000</a:t>
                      </a:r>
                      <a:endParaRPr lang="en-US" sz="14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4572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975,000</a:t>
                      </a:r>
                      <a:endParaRPr lang="en-US" sz="14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97856">
                <a:tc>
                  <a:txBody>
                    <a:bodyPr/>
                    <a:lstStyle/>
                    <a:p>
                      <a:pPr marL="137160" marR="109220" indent="-13716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" algn="l"/>
                          <a:tab pos="274320" algn="l"/>
                          <a:tab pos="4572000" algn="r"/>
                          <a:tab pos="137160" algn="l"/>
                          <a:tab pos="274320" algn="l"/>
                          <a:tab pos="2331720" algn="r"/>
                        </a:tabLst>
                      </a:pPr>
                      <a:r>
                        <a:rPr lang="en-US" sz="1400" dirty="0">
                          <a:effectLst/>
                        </a:rPr>
                        <a:t>Manufacturing overhead applied @ $20.00 per direct labor-hour	</a:t>
                      </a:r>
                      <a:endParaRPr lang="en-US" sz="14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4572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sng">
                          <a:effectLst/>
                        </a:rPr>
                        <a:t>  700,000</a:t>
                      </a:r>
                      <a:endParaRPr lang="en-US" sz="14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4572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sng">
                          <a:effectLst/>
                        </a:rPr>
                        <a:t>1,500,000</a:t>
                      </a:r>
                      <a:endParaRPr lang="en-US" sz="14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498929">
                <a:tc>
                  <a:txBody>
                    <a:bodyPr/>
                    <a:lstStyle/>
                    <a:p>
                      <a:pPr marL="137160" marR="109220" indent="-13716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" algn="l"/>
                          <a:tab pos="274320" algn="l"/>
                          <a:tab pos="4572000" algn="r"/>
                          <a:tab pos="137160" algn="l"/>
                          <a:tab pos="274320" algn="l"/>
                          <a:tab pos="2331720" algn="r"/>
                        </a:tabLst>
                      </a:pPr>
                      <a:r>
                        <a:rPr lang="en-US" sz="1400">
                          <a:effectLst/>
                        </a:rPr>
                        <a:t>Total manufacturing cost (a)	</a:t>
                      </a:r>
                      <a:endParaRPr lang="en-US" sz="14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4572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$2,775,000</a:t>
                      </a:r>
                      <a:endParaRPr lang="en-US" sz="14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4572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$6,300,000</a:t>
                      </a:r>
                      <a:endParaRPr lang="en-US" sz="14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498929">
                <a:tc>
                  <a:txBody>
                    <a:bodyPr/>
                    <a:lstStyle/>
                    <a:p>
                      <a:pPr marL="137160" marR="109220" indent="-13716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" algn="l"/>
                          <a:tab pos="274320" algn="l"/>
                          <a:tab pos="4572000" algn="r"/>
                          <a:tab pos="137160" algn="l"/>
                          <a:tab pos="274320" algn="l"/>
                          <a:tab pos="2331720" algn="r"/>
                        </a:tabLst>
                      </a:pPr>
                      <a:r>
                        <a:rPr lang="en-US" sz="1400">
                          <a:effectLst/>
                        </a:rPr>
                        <a:t>Number of units (b)	</a:t>
                      </a:r>
                      <a:endParaRPr lang="en-US" sz="14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4572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25,000</a:t>
                      </a:r>
                      <a:endParaRPr lang="en-US" sz="14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4572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75,000</a:t>
                      </a:r>
                      <a:endParaRPr lang="en-US" sz="14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498929">
                <a:tc>
                  <a:txBody>
                    <a:bodyPr/>
                    <a:lstStyle/>
                    <a:p>
                      <a:pPr marL="137160" marR="109220" indent="-13716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" algn="l"/>
                          <a:tab pos="274320" algn="l"/>
                          <a:tab pos="4572000" algn="r"/>
                          <a:tab pos="137160" algn="l"/>
                          <a:tab pos="274320" algn="l"/>
                          <a:tab pos="2331720" algn="r"/>
                        </a:tabLst>
                      </a:pPr>
                      <a:r>
                        <a:rPr lang="en-US" sz="1400">
                          <a:effectLst/>
                        </a:rPr>
                        <a:t>Unit product cost (a) ÷ (b)	</a:t>
                      </a:r>
                      <a:endParaRPr lang="en-US" sz="14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4572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$111.00</a:t>
                      </a:r>
                      <a:endParaRPr lang="en-US" sz="14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4572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$84.00</a:t>
                      </a:r>
                      <a:endParaRPr lang="en-US" sz="14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1345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ABC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5116739"/>
              </p:ext>
            </p:extLst>
          </p:nvPr>
        </p:nvGraphicFramePr>
        <p:xfrm>
          <a:off x="1970468" y="2137889"/>
          <a:ext cx="8849932" cy="277780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449687"/>
                <a:gridCol w="2288410"/>
                <a:gridCol w="2111835"/>
              </a:tblGrid>
              <a:tr h="308645">
                <a:tc>
                  <a:txBody>
                    <a:bodyPr/>
                    <a:lstStyle/>
                    <a:p>
                      <a:pPr marL="137160" marR="109220" indent="-13716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" algn="l"/>
                          <a:tab pos="274320" algn="l"/>
                          <a:tab pos="4572000" algn="r"/>
                          <a:tab pos="137160" algn="l"/>
                          <a:tab pos="274320" algn="l"/>
                          <a:tab pos="2331720" algn="r"/>
                        </a:tabLst>
                      </a:pPr>
                      <a:r>
                        <a:rPr lang="en-US" sz="1400" dirty="0">
                          <a:effectLst/>
                        </a:rPr>
                        <a:t>Direct materials	</a:t>
                      </a:r>
                      <a:endParaRPr lang="en-US" sz="14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73025" marR="64135" marT="0" marB="0"/>
                </a:tc>
                <a:tc>
                  <a:txBody>
                    <a:bodyPr/>
                    <a:lstStyle/>
                    <a:p>
                      <a:pPr marL="0" marR="2032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$1,620,000</a:t>
                      </a:r>
                      <a:endParaRPr lang="en-US" sz="14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128270" marT="0" marB="0"/>
                </a:tc>
                <a:tc>
                  <a:txBody>
                    <a:bodyPr/>
                    <a:lstStyle/>
                    <a:p>
                      <a:pPr marL="0" marR="4572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$3,825,000</a:t>
                      </a:r>
                      <a:endParaRPr lang="en-US" sz="14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64135" marT="0" marB="0"/>
                </a:tc>
              </a:tr>
              <a:tr h="308645">
                <a:tc>
                  <a:txBody>
                    <a:bodyPr/>
                    <a:lstStyle/>
                    <a:p>
                      <a:pPr marL="137160" marR="109220" indent="-13716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" algn="l"/>
                          <a:tab pos="274320" algn="l"/>
                          <a:tab pos="4572000" algn="r"/>
                          <a:tab pos="137160" algn="l"/>
                          <a:tab pos="274320" algn="l"/>
                          <a:tab pos="2331720" algn="r"/>
                        </a:tabLst>
                      </a:pPr>
                      <a:r>
                        <a:rPr lang="en-US" sz="1400" dirty="0">
                          <a:effectLst/>
                        </a:rPr>
                        <a:t>Direct labor	</a:t>
                      </a:r>
                      <a:endParaRPr lang="en-US" sz="14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73025" marR="64135" marT="0" marB="0"/>
                </a:tc>
                <a:tc>
                  <a:txBody>
                    <a:bodyPr/>
                    <a:lstStyle/>
                    <a:p>
                      <a:pPr marL="0" marR="2032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455,000</a:t>
                      </a:r>
                      <a:endParaRPr lang="en-US" sz="14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128270" marT="0" marB="0"/>
                </a:tc>
                <a:tc>
                  <a:txBody>
                    <a:bodyPr/>
                    <a:lstStyle/>
                    <a:p>
                      <a:pPr marL="0" marR="4572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975,000</a:t>
                      </a:r>
                      <a:endParaRPr lang="en-US" sz="14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64135" marT="0" marB="0"/>
                </a:tc>
              </a:tr>
              <a:tr h="308645">
                <a:tc>
                  <a:txBody>
                    <a:bodyPr/>
                    <a:lstStyle/>
                    <a:p>
                      <a:pPr marL="137160" marR="109220" indent="-13716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" algn="l"/>
                          <a:tab pos="274320" algn="l"/>
                          <a:tab pos="4572000" algn="r"/>
                          <a:tab pos="137160" algn="l"/>
                          <a:tab pos="274320" algn="l"/>
                          <a:tab pos="2331720" algn="r"/>
                        </a:tabLst>
                      </a:pPr>
                      <a:r>
                        <a:rPr lang="en-US" sz="1400">
                          <a:effectLst/>
                        </a:rPr>
                        <a:t>Supporting direct labor	</a:t>
                      </a:r>
                      <a:endParaRPr lang="en-US" sz="14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73025" marR="64135" marT="0" marB="0"/>
                </a:tc>
                <a:tc>
                  <a:txBody>
                    <a:bodyPr/>
                    <a:lstStyle/>
                    <a:p>
                      <a:pPr marL="0" marR="2032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253,750</a:t>
                      </a:r>
                      <a:endParaRPr lang="en-US" sz="14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128270" marT="0" marB="0" anchor="b"/>
                </a:tc>
                <a:tc>
                  <a:txBody>
                    <a:bodyPr/>
                    <a:lstStyle/>
                    <a:p>
                      <a:pPr marL="0" marR="4572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543,750</a:t>
                      </a:r>
                      <a:endParaRPr lang="en-US" sz="14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64135" marT="0" marB="0" anchor="b"/>
                </a:tc>
              </a:tr>
              <a:tr h="308645">
                <a:tc>
                  <a:txBody>
                    <a:bodyPr/>
                    <a:lstStyle/>
                    <a:p>
                      <a:pPr marL="137160" marR="109220" indent="-13716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" algn="l"/>
                          <a:tab pos="274320" algn="l"/>
                          <a:tab pos="4572000" algn="r"/>
                          <a:tab pos="137160" algn="l"/>
                          <a:tab pos="274320" algn="l"/>
                          <a:tab pos="2331720" algn="r"/>
                        </a:tabLst>
                      </a:pPr>
                      <a:r>
                        <a:rPr lang="en-US" sz="1400">
                          <a:effectLst/>
                        </a:rPr>
                        <a:t>Batch setups	</a:t>
                      </a:r>
                      <a:endParaRPr lang="en-US" sz="14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73025" marR="64135" marT="0" marB="0"/>
                </a:tc>
                <a:tc>
                  <a:txBody>
                    <a:bodyPr/>
                    <a:lstStyle/>
                    <a:p>
                      <a:pPr marL="0" marR="2032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425,000</a:t>
                      </a:r>
                      <a:endParaRPr lang="en-US" sz="14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128270" marT="0" marB="0" anchor="b"/>
                </a:tc>
                <a:tc>
                  <a:txBody>
                    <a:bodyPr/>
                    <a:lstStyle/>
                    <a:p>
                      <a:pPr marL="0" marR="4572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255,000</a:t>
                      </a:r>
                      <a:endParaRPr lang="en-US" sz="14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64135" marT="0" marB="0" anchor="b"/>
                </a:tc>
              </a:tr>
              <a:tr h="308645">
                <a:tc>
                  <a:txBody>
                    <a:bodyPr/>
                    <a:lstStyle/>
                    <a:p>
                      <a:pPr marL="137160" marR="109220" indent="-13716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" algn="l"/>
                          <a:tab pos="274320" algn="l"/>
                          <a:tab pos="4572000" algn="r"/>
                          <a:tab pos="137160" algn="l"/>
                          <a:tab pos="274320" algn="l"/>
                          <a:tab pos="2331720" algn="r"/>
                        </a:tabLst>
                      </a:pPr>
                      <a:r>
                        <a:rPr lang="en-US" sz="1400">
                          <a:effectLst/>
                        </a:rPr>
                        <a:t>Product sustaining	</a:t>
                      </a:r>
                      <a:endParaRPr lang="en-US" sz="14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73025" marR="64135" marT="0" marB="0"/>
                </a:tc>
                <a:tc>
                  <a:txBody>
                    <a:bodyPr/>
                    <a:lstStyle/>
                    <a:p>
                      <a:pPr marL="0" marR="2032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325,000</a:t>
                      </a:r>
                      <a:endParaRPr lang="en-US" sz="14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128270" marT="0" marB="0" anchor="b"/>
                </a:tc>
                <a:tc>
                  <a:txBody>
                    <a:bodyPr/>
                    <a:lstStyle/>
                    <a:p>
                      <a:pPr marL="0" marR="4572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325,000</a:t>
                      </a:r>
                      <a:endParaRPr lang="en-US" sz="14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64135" marT="0" marB="0" anchor="b"/>
                </a:tc>
              </a:tr>
              <a:tr h="308645">
                <a:tc>
                  <a:txBody>
                    <a:bodyPr/>
                    <a:lstStyle/>
                    <a:p>
                      <a:pPr marL="137160" marR="109220" indent="-13716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" algn="l"/>
                          <a:tab pos="274320" algn="l"/>
                          <a:tab pos="4572000" algn="r"/>
                          <a:tab pos="137160" algn="l"/>
                          <a:tab pos="274320" algn="l"/>
                          <a:tab pos="2331720" algn="r"/>
                        </a:tabLst>
                      </a:pPr>
                      <a:r>
                        <a:rPr lang="en-US" sz="1400">
                          <a:effectLst/>
                        </a:rPr>
                        <a:t>General factory</a:t>
                      </a:r>
                      <a:endParaRPr lang="en-US" sz="14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73025" marR="64135" marT="0" marB="0"/>
                </a:tc>
                <a:tc>
                  <a:txBody>
                    <a:bodyPr/>
                    <a:lstStyle/>
                    <a:p>
                      <a:pPr marL="0" marR="2032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sng">
                          <a:effectLst/>
                        </a:rPr>
                        <a:t>    18,125</a:t>
                      </a:r>
                      <a:endParaRPr lang="en-US" sz="14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128270" marT="0" marB="0" anchor="b"/>
                </a:tc>
                <a:tc>
                  <a:txBody>
                    <a:bodyPr/>
                    <a:lstStyle/>
                    <a:p>
                      <a:pPr marL="0" marR="4572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sng">
                          <a:effectLst/>
                        </a:rPr>
                        <a:t>    54,375</a:t>
                      </a:r>
                      <a:endParaRPr lang="en-US" sz="14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64135" marT="0" marB="0" anchor="b"/>
                </a:tc>
              </a:tr>
              <a:tr h="308645">
                <a:tc>
                  <a:txBody>
                    <a:bodyPr/>
                    <a:lstStyle/>
                    <a:p>
                      <a:pPr marL="137160" marR="109220" indent="-13716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" algn="l"/>
                          <a:tab pos="274320" algn="l"/>
                          <a:tab pos="4572000" algn="r"/>
                          <a:tab pos="137160" algn="l"/>
                          <a:tab pos="274320" algn="l"/>
                          <a:tab pos="2331720" algn="r"/>
                        </a:tabLst>
                      </a:pPr>
                      <a:r>
                        <a:rPr lang="en-US" sz="1400">
                          <a:effectLst/>
                        </a:rPr>
                        <a:t>Total cost (a)	</a:t>
                      </a:r>
                      <a:endParaRPr lang="en-US" sz="14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73025" marR="64135" marT="0" marB="0"/>
                </a:tc>
                <a:tc>
                  <a:txBody>
                    <a:bodyPr/>
                    <a:lstStyle/>
                    <a:p>
                      <a:pPr marL="0" marR="2032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$3,096,875</a:t>
                      </a:r>
                      <a:endParaRPr lang="en-US" sz="14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128270" marT="0" marB="0" anchor="b"/>
                </a:tc>
                <a:tc>
                  <a:txBody>
                    <a:bodyPr/>
                    <a:lstStyle/>
                    <a:p>
                      <a:pPr marL="0" marR="4572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$5,978,125</a:t>
                      </a:r>
                      <a:endParaRPr lang="en-US" sz="14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64135" marT="0" marB="0" anchor="b"/>
                </a:tc>
              </a:tr>
              <a:tr h="308645">
                <a:tc>
                  <a:txBody>
                    <a:bodyPr/>
                    <a:lstStyle/>
                    <a:p>
                      <a:pPr marL="137160" marR="109220" indent="-13716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" algn="l"/>
                          <a:tab pos="274320" algn="l"/>
                          <a:tab pos="4572000" algn="r"/>
                          <a:tab pos="137160" algn="l"/>
                          <a:tab pos="274320" algn="l"/>
                          <a:tab pos="2331720" algn="r"/>
                        </a:tabLst>
                      </a:pPr>
                      <a:r>
                        <a:rPr lang="en-US" sz="1400">
                          <a:effectLst/>
                        </a:rPr>
                        <a:t>Number of units (b)	</a:t>
                      </a:r>
                      <a:endParaRPr lang="en-US" sz="14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73025" marR="64135" marT="0" marB="0"/>
                </a:tc>
                <a:tc>
                  <a:txBody>
                    <a:bodyPr/>
                    <a:lstStyle/>
                    <a:p>
                      <a:pPr marL="0" marR="2032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25,000</a:t>
                      </a:r>
                      <a:endParaRPr lang="en-US" sz="14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128270" marT="0" marB="0" anchor="b"/>
                </a:tc>
                <a:tc>
                  <a:txBody>
                    <a:bodyPr/>
                    <a:lstStyle/>
                    <a:p>
                      <a:pPr marL="0" marR="4572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75,000</a:t>
                      </a:r>
                      <a:endParaRPr lang="en-US" sz="14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64135" marT="0" marB="0" anchor="b"/>
                </a:tc>
              </a:tr>
              <a:tr h="308645">
                <a:tc>
                  <a:txBody>
                    <a:bodyPr/>
                    <a:lstStyle/>
                    <a:p>
                      <a:pPr marL="137160" marR="109220" indent="-13716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" algn="l"/>
                          <a:tab pos="274320" algn="l"/>
                          <a:tab pos="4572000" algn="r"/>
                          <a:tab pos="137160" algn="l"/>
                          <a:tab pos="274320" algn="l"/>
                          <a:tab pos="2331720" algn="r"/>
                        </a:tabLst>
                      </a:pPr>
                      <a:r>
                        <a:rPr lang="en-US" sz="1400">
                          <a:effectLst/>
                        </a:rPr>
                        <a:t>Unit product cost (a) ÷ (b)	</a:t>
                      </a:r>
                      <a:endParaRPr lang="en-US" sz="14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73025" marR="64135" marT="0" marB="0"/>
                </a:tc>
                <a:tc>
                  <a:txBody>
                    <a:bodyPr/>
                    <a:lstStyle/>
                    <a:p>
                      <a:pPr marL="0" marR="84455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$123.88</a:t>
                      </a:r>
                      <a:endParaRPr lang="en-US" sz="14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64135" marT="0" marB="0" anchor="b"/>
                </a:tc>
                <a:tc>
                  <a:txBody>
                    <a:bodyPr/>
                    <a:lstStyle/>
                    <a:p>
                      <a:pPr marL="0" marR="4572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$79.71</a:t>
                      </a:r>
                      <a:endParaRPr lang="en-US" sz="14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64135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65855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347</TotalTime>
  <Words>180</Words>
  <Application>Microsoft Office PowerPoint</Application>
  <PresentationFormat>Widescreen</PresentationFormat>
  <Paragraphs>81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Garamond</vt:lpstr>
      <vt:lpstr>Tahoma</vt:lpstr>
      <vt:lpstr>Times New Roman</vt:lpstr>
      <vt:lpstr>Organic</vt:lpstr>
      <vt:lpstr>Activity Based Costing</vt:lpstr>
      <vt:lpstr>Product Cost</vt:lpstr>
      <vt:lpstr>Plant Wide Overhead</vt:lpstr>
      <vt:lpstr>Activites</vt:lpstr>
      <vt:lpstr>Determine Activity Rate</vt:lpstr>
      <vt:lpstr>Apply overhead</vt:lpstr>
      <vt:lpstr>Problem 3-10 Trad vs ABC</vt:lpstr>
      <vt:lpstr>ABC</vt:lpstr>
    </vt:vector>
  </TitlesOfParts>
  <Company>Glendale Community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Activity Based Costing</dc:title>
  <dc:creator>Classroom</dc:creator>
  <cp:lastModifiedBy>christy admin</cp:lastModifiedBy>
  <cp:revision>9</cp:revision>
  <dcterms:created xsi:type="dcterms:W3CDTF">2014-11-19T17:30:10Z</dcterms:created>
  <dcterms:modified xsi:type="dcterms:W3CDTF">2014-11-20T15:39:18Z</dcterms:modified>
</cp:coreProperties>
</file>