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82" r:id="rId12"/>
    <p:sldId id="264" r:id="rId13"/>
    <p:sldId id="267" r:id="rId14"/>
    <p:sldId id="284" r:id="rId15"/>
    <p:sldId id="266" r:id="rId16"/>
    <p:sldId id="285" r:id="rId17"/>
    <p:sldId id="269" r:id="rId18"/>
    <p:sldId id="270" r:id="rId19"/>
    <p:sldId id="275" r:id="rId20"/>
    <p:sldId id="283" r:id="rId21"/>
    <p:sldId id="277" r:id="rId22"/>
    <p:sldId id="278" r:id="rId23"/>
    <p:sldId id="276" r:id="rId24"/>
    <p:sldId id="286" r:id="rId25"/>
    <p:sldId id="271" r:id="rId26"/>
    <p:sldId id="272" r:id="rId27"/>
    <p:sldId id="279" r:id="rId28"/>
    <p:sldId id="287" r:id="rId29"/>
    <p:sldId id="280" r:id="rId30"/>
    <p:sldId id="281" r:id="rId31"/>
    <p:sldId id="288" r:id="rId32"/>
    <p:sldId id="273" r:id="rId33"/>
    <p:sldId id="289" r:id="rId34"/>
    <p:sldId id="274" r:id="rId35"/>
    <p:sldId id="290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D31497-D6E6-4C72-8CAC-730D2A7B211A}" type="datetimeFigureOut">
              <a:rPr lang="en-US" smtClean="0"/>
              <a:t>5/2/2010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3F5E5F-C0F1-4B79-8B85-3FEC8F95298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D31497-D6E6-4C72-8CAC-730D2A7B211A}" type="datetimeFigureOut">
              <a:rPr lang="en-US" smtClean="0"/>
              <a:t>5/2/2010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3F5E5F-C0F1-4B79-8B85-3FEC8F9529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D31497-D6E6-4C72-8CAC-730D2A7B211A}" type="datetimeFigureOut">
              <a:rPr lang="en-US" smtClean="0"/>
              <a:t>5/2/2010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3F5E5F-C0F1-4B79-8B85-3FEC8F9529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D31497-D6E6-4C72-8CAC-730D2A7B211A}" type="datetimeFigureOut">
              <a:rPr lang="en-US" smtClean="0"/>
              <a:t>5/2/2010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3F5E5F-C0F1-4B79-8B85-3FEC8F9529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D31497-D6E6-4C72-8CAC-730D2A7B211A}" type="datetimeFigureOut">
              <a:rPr lang="en-US" smtClean="0"/>
              <a:t>5/2/2010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3F5E5F-C0F1-4B79-8B85-3FEC8F95298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D31497-D6E6-4C72-8CAC-730D2A7B211A}" type="datetimeFigureOut">
              <a:rPr lang="en-US" smtClean="0"/>
              <a:t>5/2/2010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3F5E5F-C0F1-4B79-8B85-3FEC8F9529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D31497-D6E6-4C72-8CAC-730D2A7B211A}" type="datetimeFigureOut">
              <a:rPr lang="en-US" smtClean="0"/>
              <a:t>5/2/2010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3F5E5F-C0F1-4B79-8B85-3FEC8F9529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D31497-D6E6-4C72-8CAC-730D2A7B211A}" type="datetimeFigureOut">
              <a:rPr lang="en-US" smtClean="0"/>
              <a:t>5/2/2010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3F5E5F-C0F1-4B79-8B85-3FEC8F9529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D31497-D6E6-4C72-8CAC-730D2A7B211A}" type="datetimeFigureOut">
              <a:rPr lang="en-US" smtClean="0"/>
              <a:t>5/2/2010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3F5E5F-C0F1-4B79-8B85-3FEC8F95298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D31497-D6E6-4C72-8CAC-730D2A7B211A}" type="datetimeFigureOut">
              <a:rPr lang="en-US" smtClean="0"/>
              <a:t>5/2/2010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3F5E5F-C0F1-4B79-8B85-3FEC8F9529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D31497-D6E6-4C72-8CAC-730D2A7B211A}" type="datetimeFigureOut">
              <a:rPr lang="en-US" smtClean="0"/>
              <a:t>5/2/2010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3F5E5F-C0F1-4B79-8B85-3FEC8F95298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DD31497-D6E6-4C72-8CAC-730D2A7B211A}" type="datetimeFigureOut">
              <a:rPr lang="en-US" smtClean="0"/>
              <a:t>5/2/2010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03F5E5F-C0F1-4B79-8B85-3FEC8F952985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 smtClean="0"/>
              <a:t>Chapter 7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6600" dirty="0" smtClean="0">
                <a:solidFill>
                  <a:srgbClr val="FF0000"/>
                </a:solidFill>
              </a:rPr>
              <a:t>LONG TERM ASSETS</a:t>
            </a:r>
            <a:endParaRPr 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Patent – exclusive rights to manufacture a product or process   20 yrs  add legal fees</a:t>
            </a:r>
          </a:p>
          <a:p>
            <a:r>
              <a:rPr lang="en-US" dirty="0" smtClean="0"/>
              <a:t>Copyrights-- protection of published work  70 yrs</a:t>
            </a:r>
          </a:p>
          <a:p>
            <a:r>
              <a:rPr lang="en-US" dirty="0" smtClean="0"/>
              <a:t>Trademark – word, slogan or symbol      10 yrs</a:t>
            </a:r>
          </a:p>
          <a:p>
            <a:r>
              <a:rPr lang="en-US" dirty="0" smtClean="0"/>
              <a:t>Franchises – pay to use name and sell its products.  Cost is initial fee—rest is expensed</a:t>
            </a:r>
          </a:p>
          <a:p>
            <a:r>
              <a:rPr lang="en-US" dirty="0" smtClean="0"/>
              <a:t>Goodwill – Value of a company over the value of its assets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CLICKERS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2602992" cy="466344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A.  PPE</a:t>
            </a:r>
          </a:p>
          <a:p>
            <a:r>
              <a:rPr lang="en-US" dirty="0" smtClean="0"/>
              <a:t>B.  Intangible</a:t>
            </a:r>
          </a:p>
          <a:p>
            <a:r>
              <a:rPr lang="en-US" dirty="0" smtClean="0"/>
              <a:t>C. Natural        Resource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343400" y="1524000"/>
            <a:ext cx="4590288" cy="466344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1.  Water</a:t>
            </a:r>
          </a:p>
          <a:p>
            <a:r>
              <a:rPr lang="en-US" dirty="0" smtClean="0"/>
              <a:t>2.  Mac’s Golden Arches</a:t>
            </a:r>
          </a:p>
          <a:p>
            <a:r>
              <a:rPr lang="en-US" dirty="0" smtClean="0"/>
              <a:t>3.  Sprinkler System</a:t>
            </a:r>
          </a:p>
          <a:p>
            <a:r>
              <a:rPr lang="en-US" dirty="0" smtClean="0"/>
              <a:t>4.  Store</a:t>
            </a:r>
          </a:p>
          <a:p>
            <a:r>
              <a:rPr lang="en-US" dirty="0" smtClean="0"/>
              <a:t>5.  Testing Machine</a:t>
            </a:r>
          </a:p>
          <a:p>
            <a:r>
              <a:rPr lang="en-US" dirty="0" smtClean="0"/>
              <a:t>6.  Timber</a:t>
            </a:r>
          </a:p>
          <a:p>
            <a:r>
              <a:rPr lang="en-US" dirty="0" smtClean="0"/>
              <a:t>7.  Rights to a story</a:t>
            </a:r>
          </a:p>
          <a:p>
            <a:r>
              <a:rPr lang="en-US" dirty="0" smtClean="0"/>
              <a:t>8.  Use of Process</a:t>
            </a:r>
          </a:p>
          <a:p>
            <a:r>
              <a:rPr lang="en-US" dirty="0" smtClean="0"/>
              <a:t>9. Word or Slogan</a:t>
            </a:r>
          </a:p>
          <a:p>
            <a:r>
              <a:rPr lang="en-US" dirty="0" smtClean="0"/>
              <a:t>10. Rights to sell a product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Purchase vs creating Intangibles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Purchase – can tell the value of the asset</a:t>
            </a:r>
          </a:p>
          <a:p>
            <a:r>
              <a:rPr lang="en-US" dirty="0" smtClean="0"/>
              <a:t>Create – can’t tell the value</a:t>
            </a:r>
          </a:p>
          <a:p>
            <a:r>
              <a:rPr lang="en-US" dirty="0" smtClean="0"/>
              <a:t>Purchase – like PPE – cost of getting ready to use</a:t>
            </a:r>
          </a:p>
          <a:p>
            <a:r>
              <a:rPr lang="en-US" dirty="0" smtClean="0"/>
              <a:t>Create – R&amp;D – must expense—can’t determine future benefit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CAPITALIZE  vs  EXPENSE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CAPITALIZE – record as an asset - depreciate</a:t>
            </a:r>
          </a:p>
          <a:p>
            <a:r>
              <a:rPr lang="en-US" dirty="0" smtClean="0"/>
              <a:t>EXPENSES – record on income statement</a:t>
            </a:r>
          </a:p>
          <a:p>
            <a:endParaRPr lang="en-US" dirty="0" smtClean="0"/>
          </a:p>
          <a:p>
            <a:r>
              <a:rPr lang="en-US" dirty="0" smtClean="0"/>
              <a:t>We capitalize an expenditure as an asset if it increases future benefits, whereas we expense an expenditure if it benefits only the current period.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Costing an Asset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Land  BE 7-1 pg </a:t>
            </a:r>
            <a:r>
              <a:rPr lang="en-US" dirty="0" smtClean="0"/>
              <a:t>332</a:t>
            </a:r>
          </a:p>
          <a:p>
            <a:r>
              <a:rPr lang="en-US" dirty="0" smtClean="0"/>
              <a:t>Equipment BE 7-2 pg 332</a:t>
            </a:r>
          </a:p>
          <a:p>
            <a:r>
              <a:rPr lang="en-US" dirty="0" smtClean="0"/>
              <a:t>Goodwill  BE 7-3 pg 332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Expenditures after Acquisition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Repairs and Maintenance (Minor) – expense</a:t>
            </a:r>
          </a:p>
          <a:p>
            <a:r>
              <a:rPr lang="en-US" dirty="0" smtClean="0"/>
              <a:t>Repairs and Maintenance (Major) - capitalize</a:t>
            </a:r>
          </a:p>
          <a:p>
            <a:r>
              <a:rPr lang="en-US" dirty="0" smtClean="0"/>
              <a:t>Addition – major addition –capitalize</a:t>
            </a:r>
          </a:p>
          <a:p>
            <a:r>
              <a:rPr lang="en-US" dirty="0" smtClean="0"/>
              <a:t>Improvements --  Capitalize</a:t>
            </a:r>
          </a:p>
          <a:p>
            <a:r>
              <a:rPr lang="en-US" dirty="0" smtClean="0"/>
              <a:t>Legal Defense of Intangible Asset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After Acquisiting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7-5 pg 332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>
                <a:solidFill>
                  <a:schemeClr val="accent3"/>
                </a:solidFill>
              </a:rPr>
              <a:t>PART  B</a:t>
            </a:r>
            <a:endParaRPr lang="en-US" sz="6600" dirty="0">
              <a:solidFill>
                <a:schemeClr val="accent3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47800" y="2514600"/>
            <a:ext cx="7406640" cy="2645736"/>
          </a:xfrm>
        </p:spPr>
        <p:txBody>
          <a:bodyPr>
            <a:noAutofit/>
          </a:bodyPr>
          <a:lstStyle/>
          <a:p>
            <a:pPr algn="ctr"/>
            <a:r>
              <a:rPr lang="en-US" sz="6600" dirty="0" smtClean="0">
                <a:solidFill>
                  <a:srgbClr val="0070C0"/>
                </a:solidFill>
              </a:rPr>
              <a:t>COST</a:t>
            </a:r>
          </a:p>
          <a:p>
            <a:pPr algn="ctr"/>
            <a:r>
              <a:rPr lang="en-US" sz="6600" dirty="0" smtClean="0">
                <a:solidFill>
                  <a:srgbClr val="0070C0"/>
                </a:solidFill>
              </a:rPr>
              <a:t>ALLOCATION</a:t>
            </a:r>
            <a:endParaRPr lang="en-US" sz="6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u="sng" dirty="0" smtClean="0">
                <a:solidFill>
                  <a:srgbClr val="00B0F0"/>
                </a:solidFill>
              </a:rPr>
              <a:t>Depreciation</a:t>
            </a:r>
            <a:r>
              <a:rPr lang="en-US" dirty="0" smtClean="0"/>
              <a:t> – taking cost from balance sheet to income statement</a:t>
            </a:r>
          </a:p>
          <a:p>
            <a:r>
              <a:rPr lang="en-US" u="sng" dirty="0" smtClean="0">
                <a:solidFill>
                  <a:srgbClr val="00B0F0"/>
                </a:solidFill>
              </a:rPr>
              <a:t>Accumulated Depreciation </a:t>
            </a:r>
            <a:r>
              <a:rPr lang="en-US" dirty="0" smtClean="0"/>
              <a:t>(A.D) -  Accumulation of depreciation for life of asset (Contra Asset)</a:t>
            </a:r>
          </a:p>
          <a:p>
            <a:r>
              <a:rPr lang="en-US" u="sng" dirty="0" smtClean="0">
                <a:solidFill>
                  <a:srgbClr val="00B0F0"/>
                </a:solidFill>
              </a:rPr>
              <a:t>Book Value </a:t>
            </a:r>
            <a:r>
              <a:rPr lang="en-US" dirty="0" smtClean="0"/>
              <a:t>=  Cost – A.D.</a:t>
            </a:r>
          </a:p>
          <a:p>
            <a:r>
              <a:rPr lang="en-US" u="sng" dirty="0" smtClean="0">
                <a:solidFill>
                  <a:srgbClr val="00B0F0"/>
                </a:solidFill>
              </a:rPr>
              <a:t>Salvage Value </a:t>
            </a:r>
            <a:r>
              <a:rPr lang="en-US" dirty="0" smtClean="0"/>
              <a:t>= Value of asset at the end of its life</a:t>
            </a:r>
          </a:p>
          <a:p>
            <a:r>
              <a:rPr lang="en-US" u="sng" dirty="0" smtClean="0">
                <a:solidFill>
                  <a:srgbClr val="00B0F0"/>
                </a:solidFill>
              </a:rPr>
              <a:t>Depreciable Cost </a:t>
            </a:r>
            <a:r>
              <a:rPr lang="en-US" dirty="0" smtClean="0"/>
              <a:t>– Cost less Salvage Value</a:t>
            </a:r>
          </a:p>
          <a:p>
            <a:r>
              <a:rPr lang="en-US" dirty="0" smtClean="0"/>
              <a:t>LAND DOES NOT DEPRECIATE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DEPRECIATION 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Straight-line(SL) –Conservative- doesn’t affect Net Income</a:t>
            </a:r>
          </a:p>
          <a:p>
            <a:pPr lvl="1"/>
            <a:r>
              <a:rPr lang="en-US" dirty="0" smtClean="0"/>
              <a:t>Depreciable Cost/Life</a:t>
            </a:r>
          </a:p>
          <a:p>
            <a:r>
              <a:rPr lang="en-US" dirty="0" smtClean="0"/>
              <a:t>Declining-Balance(DDB) – Aggressive – </a:t>
            </a:r>
          </a:p>
          <a:p>
            <a:pPr lvl="1"/>
            <a:r>
              <a:rPr lang="en-US" dirty="0" smtClean="0"/>
              <a:t>Book  Value X Depreciation Rate</a:t>
            </a:r>
          </a:p>
          <a:p>
            <a:pPr lvl="1"/>
            <a:r>
              <a:rPr lang="en-US" dirty="0" smtClean="0"/>
              <a:t>Book Value not Salvage Value</a:t>
            </a:r>
          </a:p>
          <a:p>
            <a:r>
              <a:rPr lang="en-US" dirty="0" smtClean="0"/>
              <a:t>Activity Based (UOP) – Average</a:t>
            </a:r>
          </a:p>
          <a:p>
            <a:pPr lvl="1"/>
            <a:r>
              <a:rPr lang="en-US" dirty="0" smtClean="0"/>
              <a:t>Depreciable Cost / # of units expected</a:t>
            </a:r>
          </a:p>
          <a:p>
            <a:r>
              <a:rPr lang="en-US" dirty="0" smtClean="0"/>
              <a:t>Tax Depreciation - MACRS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>
                <a:solidFill>
                  <a:schemeClr val="accent3"/>
                </a:solidFill>
              </a:rPr>
              <a:t>PART  A</a:t>
            </a:r>
            <a:endParaRPr lang="en-US" sz="6000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447800" y="2514600"/>
            <a:ext cx="7406640" cy="3331536"/>
          </a:xfrm>
        </p:spPr>
        <p:txBody>
          <a:bodyPr>
            <a:noAutofit/>
          </a:bodyPr>
          <a:lstStyle/>
          <a:p>
            <a:pPr algn="ctr"/>
            <a:r>
              <a:rPr lang="en-US" sz="6600" dirty="0" smtClean="0">
                <a:solidFill>
                  <a:srgbClr val="00B0F0"/>
                </a:solidFill>
              </a:rPr>
              <a:t>ACQUISITION &amp; IMPROVEMENTS</a:t>
            </a:r>
            <a:endParaRPr lang="en-US" sz="66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Examples:  BE 7-8  pg 332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Journal Entry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Depreciation Expense</a:t>
            </a:r>
          </a:p>
          <a:p>
            <a:r>
              <a:rPr lang="en-US" sz="3600" dirty="0" smtClean="0"/>
              <a:t> </a:t>
            </a:r>
            <a:r>
              <a:rPr lang="en-US" sz="3600" dirty="0" smtClean="0"/>
              <a:t>             Accumulated Depreciation</a:t>
            </a:r>
            <a:endParaRPr lang="en-US" sz="3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DEPRECIATION 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Straight Line  pg 313</a:t>
            </a:r>
          </a:p>
          <a:p>
            <a:r>
              <a:rPr lang="en-US" dirty="0" smtClean="0"/>
              <a:t>Declining Balance pg 314</a:t>
            </a:r>
          </a:p>
          <a:p>
            <a:r>
              <a:rPr lang="en-US" dirty="0" smtClean="0"/>
              <a:t>Activity Based pg 316</a:t>
            </a:r>
          </a:p>
          <a:p>
            <a:r>
              <a:rPr lang="en-US" dirty="0" smtClean="0"/>
              <a:t>Comparison  pf 316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AMORTIZATION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Intangible Assets with a definite life</a:t>
            </a:r>
          </a:p>
          <a:p>
            <a:r>
              <a:rPr lang="en-US" dirty="0" smtClean="0"/>
              <a:t>Depreciable Cost/ Life  Like SL</a:t>
            </a:r>
          </a:p>
          <a:p>
            <a:endParaRPr lang="en-US" dirty="0" smtClean="0"/>
          </a:p>
          <a:p>
            <a:r>
              <a:rPr lang="en-US" dirty="0" smtClean="0"/>
              <a:t>Unlimited life do not amortize –like LAND</a:t>
            </a:r>
          </a:p>
          <a:p>
            <a:r>
              <a:rPr lang="en-US" dirty="0" smtClean="0"/>
              <a:t>Amortization Expense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    Patent or Franchise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Amortization Expense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7-9 pg 333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>
                <a:solidFill>
                  <a:srgbClr val="C00000"/>
                </a:solidFill>
              </a:rPr>
              <a:t>PART  C</a:t>
            </a:r>
            <a:endParaRPr lang="en-US" sz="6600" dirty="0">
              <a:solidFill>
                <a:srgbClr val="C000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47800" y="2438400"/>
            <a:ext cx="7406640" cy="3255336"/>
          </a:xfrm>
        </p:spPr>
        <p:txBody>
          <a:bodyPr>
            <a:noAutofit/>
          </a:bodyPr>
          <a:lstStyle/>
          <a:p>
            <a:pPr algn="ctr"/>
            <a:r>
              <a:rPr lang="en-US" sz="6600" dirty="0" smtClean="0">
                <a:solidFill>
                  <a:srgbClr val="0070C0"/>
                </a:solidFill>
              </a:rPr>
              <a:t>ASSET  DISPOSITION</a:t>
            </a:r>
            <a:endParaRPr lang="en-US" sz="6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Asset Deposition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Sale</a:t>
            </a:r>
          </a:p>
          <a:p>
            <a:r>
              <a:rPr lang="en-US" dirty="0" smtClean="0"/>
              <a:t>Retirement</a:t>
            </a:r>
          </a:p>
          <a:p>
            <a:r>
              <a:rPr lang="en-US" dirty="0" smtClean="0"/>
              <a:t>Exchange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Sale of an Asset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Cash</a:t>
            </a:r>
          </a:p>
          <a:p>
            <a:r>
              <a:rPr lang="en-US" dirty="0" smtClean="0"/>
              <a:t>Accum Depr</a:t>
            </a:r>
          </a:p>
          <a:p>
            <a:r>
              <a:rPr lang="en-US" dirty="0" smtClean="0"/>
              <a:t>Loss (if Cash is less than BV)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   Asset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  Gain (if Cash is more than BV)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Sale of Asset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7-10 pg 333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Retirement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Accumulated Depr</a:t>
            </a:r>
          </a:p>
          <a:p>
            <a:r>
              <a:rPr lang="en-US" dirty="0" smtClean="0"/>
              <a:t>Loss on Retirement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      Asset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dirty="0" smtClean="0"/>
              <a:t>PROPERTY, PLANT, EQUIPMENT</a:t>
            </a:r>
            <a:br>
              <a:rPr lang="en-US" sz="4000" dirty="0" smtClean="0"/>
            </a:br>
            <a:r>
              <a:rPr lang="en-US" sz="4000" dirty="0" smtClean="0"/>
              <a:t>(PPE)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dirty="0" smtClean="0"/>
              <a:t>Land</a:t>
            </a:r>
          </a:p>
          <a:p>
            <a:r>
              <a:rPr lang="en-US" sz="4800" dirty="0" smtClean="0"/>
              <a:t>Land Improvement</a:t>
            </a:r>
          </a:p>
          <a:p>
            <a:r>
              <a:rPr lang="en-US" sz="4800" dirty="0" smtClean="0"/>
              <a:t>Building</a:t>
            </a:r>
          </a:p>
          <a:p>
            <a:r>
              <a:rPr lang="en-US" sz="4800" dirty="0" smtClean="0"/>
              <a:t>Equipment</a:t>
            </a:r>
            <a:endParaRPr lang="en-US" sz="4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Exchange(Trade-In)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Asset</a:t>
            </a:r>
          </a:p>
          <a:p>
            <a:r>
              <a:rPr lang="en-US" dirty="0" smtClean="0"/>
              <a:t>Accum Depr (old)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 Cash or A/P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  Old Asset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  Gain (if more than BV)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Both Sides of Exchange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Buyer  BE 7-11 pg 333</a:t>
            </a:r>
          </a:p>
          <a:p>
            <a:r>
              <a:rPr lang="en-US" dirty="0" smtClean="0"/>
              <a:t>Seller  BE 7-12 pg 333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Asset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Return on Assets </a:t>
            </a:r>
          </a:p>
          <a:p>
            <a:r>
              <a:rPr lang="en-US" dirty="0" smtClean="0"/>
              <a:t> </a:t>
            </a:r>
            <a:r>
              <a:rPr lang="en-US" dirty="0" smtClean="0"/>
              <a:t>Net Income/ Avg Total Assets</a:t>
            </a:r>
          </a:p>
          <a:p>
            <a:r>
              <a:rPr lang="en-US" sz="4000" dirty="0" smtClean="0">
                <a:solidFill>
                  <a:srgbClr val="C00000"/>
                </a:solidFill>
              </a:rPr>
              <a:t>Profit Margin </a:t>
            </a:r>
          </a:p>
          <a:p>
            <a:r>
              <a:rPr lang="en-US" dirty="0" smtClean="0"/>
              <a:t>Net Income/ Net Sales</a:t>
            </a:r>
          </a:p>
          <a:p>
            <a:r>
              <a:rPr lang="en-US" sz="4000" dirty="0" smtClean="0">
                <a:solidFill>
                  <a:srgbClr val="C00000"/>
                </a:solidFill>
              </a:rPr>
              <a:t>Asset Turnover</a:t>
            </a:r>
          </a:p>
          <a:p>
            <a:r>
              <a:rPr lang="en-US" dirty="0" smtClean="0"/>
              <a:t>Net Sales/ Average Total Assets</a:t>
            </a:r>
          </a:p>
          <a:p>
            <a:endParaRPr lang="en-US" sz="2400" dirty="0" smtClean="0"/>
          </a:p>
          <a:p>
            <a:r>
              <a:rPr lang="en-US" sz="2800" dirty="0" smtClean="0">
                <a:solidFill>
                  <a:srgbClr val="7030A0"/>
                </a:solidFill>
              </a:rPr>
              <a:t>           Return </a:t>
            </a:r>
            <a:r>
              <a:rPr lang="en-US" sz="2800" dirty="0" smtClean="0">
                <a:solidFill>
                  <a:srgbClr val="7030A0"/>
                </a:solidFill>
              </a:rPr>
              <a:t>on </a:t>
            </a:r>
            <a:r>
              <a:rPr lang="en-US" sz="2800" dirty="0" smtClean="0">
                <a:solidFill>
                  <a:srgbClr val="7030A0"/>
                </a:solidFill>
              </a:rPr>
              <a:t>Assets =</a:t>
            </a:r>
          </a:p>
          <a:p>
            <a:r>
              <a:rPr lang="en-US" sz="2800" dirty="0" smtClean="0">
                <a:solidFill>
                  <a:srgbClr val="7030A0"/>
                </a:solidFill>
              </a:rPr>
              <a:t> Profit Margin  X  Asset </a:t>
            </a:r>
            <a:r>
              <a:rPr lang="en-US" sz="2800" dirty="0" smtClean="0">
                <a:solidFill>
                  <a:srgbClr val="7030A0"/>
                </a:solidFill>
              </a:rPr>
              <a:t>Turnover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Asset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7-13 pg 333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Asset Impairment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Impairment Loss = difference between the asset’s book value and its fair value</a:t>
            </a:r>
          </a:p>
          <a:p>
            <a:r>
              <a:rPr lang="en-US" dirty="0" smtClean="0"/>
              <a:t>Like Lower of Cost or Market</a:t>
            </a:r>
          </a:p>
          <a:p>
            <a:endParaRPr lang="en-US" dirty="0" smtClean="0"/>
          </a:p>
          <a:p>
            <a:r>
              <a:rPr lang="en-US" dirty="0" smtClean="0"/>
              <a:t>Impairment Loss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Trademark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Asset  Impairment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BE 7-14 and 7-15  pg 333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in Business – not for investment</a:t>
            </a:r>
          </a:p>
          <a:p>
            <a:r>
              <a:rPr lang="en-US" dirty="0" smtClean="0"/>
              <a:t>Purchase Price (Historical Cost)</a:t>
            </a:r>
          </a:p>
          <a:p>
            <a:r>
              <a:rPr lang="en-US" dirty="0" smtClean="0"/>
              <a:t>+ Closing Costs and any fees</a:t>
            </a:r>
          </a:p>
          <a:p>
            <a:r>
              <a:rPr lang="en-US" dirty="0" smtClean="0"/>
              <a:t>+ Commissions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LAND  IMPROVEMENTS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Parking Lots</a:t>
            </a:r>
          </a:p>
          <a:p>
            <a:r>
              <a:rPr lang="en-US" dirty="0" smtClean="0"/>
              <a:t>Paving,</a:t>
            </a:r>
          </a:p>
          <a:p>
            <a:r>
              <a:rPr lang="en-US" dirty="0" smtClean="0"/>
              <a:t>Flowers (permanent),</a:t>
            </a:r>
          </a:p>
          <a:p>
            <a:r>
              <a:rPr lang="en-US" dirty="0" smtClean="0"/>
              <a:t>Fences,</a:t>
            </a:r>
          </a:p>
          <a:p>
            <a:r>
              <a:rPr lang="en-US" dirty="0" smtClean="0"/>
              <a:t>Lighting</a:t>
            </a:r>
          </a:p>
          <a:p>
            <a:r>
              <a:rPr lang="en-US" dirty="0" smtClean="0"/>
              <a:t>Will be depreciated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BUILDINGS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Administrative offices</a:t>
            </a:r>
          </a:p>
          <a:p>
            <a:pPr>
              <a:buNone/>
            </a:pPr>
            <a:r>
              <a:rPr lang="en-US" dirty="0" smtClean="0"/>
              <a:t>Retail stores</a:t>
            </a:r>
          </a:p>
          <a:p>
            <a:pPr>
              <a:buNone/>
            </a:pPr>
            <a:r>
              <a:rPr lang="en-US" dirty="0" smtClean="0"/>
              <a:t>Storage Warehouses</a:t>
            </a:r>
          </a:p>
          <a:p>
            <a:pPr>
              <a:buNone/>
            </a:pPr>
            <a:r>
              <a:rPr lang="en-US" dirty="0" smtClean="0"/>
              <a:t>Manufacturing Facilities</a:t>
            </a:r>
          </a:p>
          <a:p>
            <a:pPr>
              <a:buNone/>
            </a:pPr>
            <a:r>
              <a:rPr lang="en-US" dirty="0" smtClean="0"/>
              <a:t>Cost includes the purchase price, commissions, legal fees, anything that is required to get the building ready for use</a:t>
            </a:r>
          </a:p>
          <a:p>
            <a:pPr>
              <a:buNone/>
            </a:pPr>
            <a:r>
              <a:rPr lang="en-US" dirty="0" smtClean="0"/>
              <a:t>If new construction: include interest on loan while building. Once revenue is produced—interest will be an expense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EQUIPMENT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Machinery</a:t>
            </a:r>
          </a:p>
          <a:p>
            <a:r>
              <a:rPr lang="en-US" dirty="0" smtClean="0"/>
              <a:t>Computers &amp; office equipment</a:t>
            </a:r>
          </a:p>
          <a:p>
            <a:r>
              <a:rPr lang="en-US" dirty="0" smtClean="0"/>
              <a:t>Vehicles</a:t>
            </a:r>
          </a:p>
          <a:p>
            <a:r>
              <a:rPr lang="en-US" dirty="0" smtClean="0"/>
              <a:t>Furniture and fixtures</a:t>
            </a:r>
          </a:p>
          <a:p>
            <a:r>
              <a:rPr lang="en-US" dirty="0" smtClean="0"/>
              <a:t>Cost is the purchase price, transportation, tax, testing, installation, legal fees—any costs to prepare the asset to use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NATURAL 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be physically used up or depleted</a:t>
            </a:r>
          </a:p>
          <a:p>
            <a:r>
              <a:rPr lang="en-US" dirty="0" smtClean="0"/>
              <a:t>Oil</a:t>
            </a:r>
          </a:p>
          <a:p>
            <a:r>
              <a:rPr lang="en-US" dirty="0" smtClean="0"/>
              <a:t>Natural Gas</a:t>
            </a:r>
          </a:p>
          <a:p>
            <a:r>
              <a:rPr lang="en-US" dirty="0" smtClean="0"/>
              <a:t>Timber</a:t>
            </a:r>
          </a:p>
          <a:p>
            <a:r>
              <a:rPr lang="en-US" dirty="0" smtClean="0"/>
              <a:t>Coal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INTANGIBLE   ASSETS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Intangible –can’t be felt</a:t>
            </a:r>
          </a:p>
          <a:p>
            <a:r>
              <a:rPr lang="en-US" dirty="0" smtClean="0"/>
              <a:t>Patents,</a:t>
            </a:r>
          </a:p>
          <a:p>
            <a:r>
              <a:rPr lang="en-US" dirty="0" smtClean="0"/>
              <a:t>Copyrights,</a:t>
            </a:r>
          </a:p>
          <a:p>
            <a:r>
              <a:rPr lang="en-US" dirty="0" smtClean="0"/>
              <a:t>Trademarks,</a:t>
            </a:r>
          </a:p>
          <a:p>
            <a:r>
              <a:rPr lang="en-US" dirty="0" smtClean="0"/>
              <a:t>Franchise Rights</a:t>
            </a:r>
          </a:p>
          <a:p>
            <a:r>
              <a:rPr lang="en-US" dirty="0" smtClean="0"/>
              <a:t>Goodwill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146</TotalTime>
  <Words>771</Words>
  <Application>Microsoft Office PowerPoint</Application>
  <PresentationFormat>On-screen Show (4:3)</PresentationFormat>
  <Paragraphs>192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Solstice</vt:lpstr>
      <vt:lpstr>Chapter 7</vt:lpstr>
      <vt:lpstr>PART  A</vt:lpstr>
      <vt:lpstr>PROPERTY, PLANT, EQUIPMENT (PPE)</vt:lpstr>
      <vt:lpstr>LAND</vt:lpstr>
      <vt:lpstr>LAND  IMPROVEMENTS</vt:lpstr>
      <vt:lpstr>BUILDINGS</vt:lpstr>
      <vt:lpstr>EQUIPMENT</vt:lpstr>
      <vt:lpstr>NATURAL  RESOURCES</vt:lpstr>
      <vt:lpstr>INTANGIBLE   ASSETS</vt:lpstr>
      <vt:lpstr>Definitions</vt:lpstr>
      <vt:lpstr>CLICKERS</vt:lpstr>
      <vt:lpstr>Purchase vs creating Intangibles</vt:lpstr>
      <vt:lpstr>CAPITALIZE  vs  EXPENSE</vt:lpstr>
      <vt:lpstr>Costing an Asset Examples</vt:lpstr>
      <vt:lpstr>Expenditures after Acquisition</vt:lpstr>
      <vt:lpstr>Examples of After Acquisiting</vt:lpstr>
      <vt:lpstr>PART  B</vt:lpstr>
      <vt:lpstr>Terminology</vt:lpstr>
      <vt:lpstr>DEPRECIATION  METHODS</vt:lpstr>
      <vt:lpstr>Examples:  BE 7-8  pg 332</vt:lpstr>
      <vt:lpstr>Journal Entry</vt:lpstr>
      <vt:lpstr>DEPRECIATION  SCHEDULE</vt:lpstr>
      <vt:lpstr>AMORTIZATION </vt:lpstr>
      <vt:lpstr>Amortization Expense Example</vt:lpstr>
      <vt:lpstr>PART  C</vt:lpstr>
      <vt:lpstr>Asset Deposition</vt:lpstr>
      <vt:lpstr>Sale of an Asset</vt:lpstr>
      <vt:lpstr>Example of Sale of Asset</vt:lpstr>
      <vt:lpstr>Retirement </vt:lpstr>
      <vt:lpstr>Exchange(Trade-In)</vt:lpstr>
      <vt:lpstr>Both Sides of Exchange</vt:lpstr>
      <vt:lpstr>Asset Analysis</vt:lpstr>
      <vt:lpstr>Asset Analysis</vt:lpstr>
      <vt:lpstr>Asset Impairment</vt:lpstr>
      <vt:lpstr>Asset  Impairment</vt:lpstr>
    </vt:vector>
  </TitlesOfParts>
  <Company>Glendale Community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</dc:title>
  <dc:creator>Christy</dc:creator>
  <cp:lastModifiedBy>Christy</cp:lastModifiedBy>
  <cp:revision>1</cp:revision>
  <dcterms:created xsi:type="dcterms:W3CDTF">2010-05-03T03:12:29Z</dcterms:created>
  <dcterms:modified xsi:type="dcterms:W3CDTF">2010-05-03T05:38:52Z</dcterms:modified>
</cp:coreProperties>
</file>